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8" r:id="rId4"/>
    <p:sldId id="259" r:id="rId5"/>
    <p:sldId id="261" r:id="rId6"/>
    <p:sldId id="275" r:id="rId7"/>
    <p:sldId id="276" r:id="rId8"/>
    <p:sldId id="277" r:id="rId9"/>
    <p:sldId id="262" r:id="rId10"/>
    <p:sldId id="269" r:id="rId11"/>
    <p:sldId id="270" r:id="rId12"/>
    <p:sldId id="279" r:id="rId13"/>
    <p:sldId id="280" r:id="rId14"/>
    <p:sldId id="281" r:id="rId15"/>
    <p:sldId id="282" r:id="rId16"/>
    <p:sldId id="284" r:id="rId17"/>
    <p:sldId id="285" r:id="rId18"/>
    <p:sldId id="278" r:id="rId19"/>
    <p:sldId id="286" r:id="rId20"/>
    <p:sldId id="272" r:id="rId21"/>
    <p:sldId id="268" r:id="rId22"/>
    <p:sldId id="263" r:id="rId23"/>
    <p:sldId id="264"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0"/>
    <p:restoredTop sz="94591"/>
  </p:normalViewPr>
  <p:slideViewPr>
    <p:cSldViewPr snapToGrid="0">
      <p:cViewPr>
        <p:scale>
          <a:sx n="110" d="100"/>
          <a:sy n="110" d="100"/>
        </p:scale>
        <p:origin x="6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D0042-9AF2-4368-A297-13F14EF9B09C}"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5802A645-09DF-4BC2-A307-61BB40CDB90B}">
      <dgm:prSet/>
      <dgm:spPr/>
      <dgm:t>
        <a:bodyPr/>
        <a:lstStyle/>
        <a:p>
          <a:r>
            <a:rPr lang="en-IN" dirty="0"/>
            <a:t>﻿﻿Exploratory Data Analysis is an approach to </a:t>
          </a:r>
          <a:r>
            <a:rPr lang="en-IN" dirty="0" err="1"/>
            <a:t>analyze</a:t>
          </a:r>
          <a:r>
            <a:rPr lang="en-IN" dirty="0"/>
            <a:t> the datasets to summarize their main characteristics in form of visual methods.</a:t>
          </a:r>
          <a:endParaRPr lang="en-US" dirty="0"/>
        </a:p>
      </dgm:t>
    </dgm:pt>
    <dgm:pt modelId="{145EF6C3-0CBF-4091-AEEC-5AC5DF3C28FE}" type="parTrans" cxnId="{250AB208-E4D8-4412-8751-295F80C44369}">
      <dgm:prSet/>
      <dgm:spPr/>
      <dgm:t>
        <a:bodyPr/>
        <a:lstStyle/>
        <a:p>
          <a:endParaRPr lang="en-US"/>
        </a:p>
      </dgm:t>
    </dgm:pt>
    <dgm:pt modelId="{9E14C967-BD84-4034-8DE7-1B00A8ED0C65}" type="sibTrans" cxnId="{250AB208-E4D8-4412-8751-295F80C44369}">
      <dgm:prSet/>
      <dgm:spPr/>
      <dgm:t>
        <a:bodyPr/>
        <a:lstStyle/>
        <a:p>
          <a:endParaRPr lang="en-US"/>
        </a:p>
      </dgm:t>
    </dgm:pt>
    <dgm:pt modelId="{07B15AA5-C4E2-4B17-B1E6-6205B444ADBC}">
      <dgm:prSet/>
      <dgm:spPr/>
      <dgm:t>
        <a:bodyPr/>
        <a:lstStyle/>
        <a:p>
          <a:r>
            <a:rPr lang="en-IN" dirty="0"/>
            <a:t>﻿﻿EDA is nothing but a data exploration technique to understand various aspects of the data.</a:t>
          </a:r>
          <a:endParaRPr lang="en-US" dirty="0"/>
        </a:p>
      </dgm:t>
    </dgm:pt>
    <dgm:pt modelId="{AE354659-0E2E-4925-93CD-A3681AF3B779}" type="parTrans" cxnId="{17E0C978-252C-4B62-8508-E95160A6E674}">
      <dgm:prSet/>
      <dgm:spPr/>
      <dgm:t>
        <a:bodyPr/>
        <a:lstStyle/>
        <a:p>
          <a:endParaRPr lang="en-US"/>
        </a:p>
      </dgm:t>
    </dgm:pt>
    <dgm:pt modelId="{42CD0CE4-9962-4ED3-AB3C-8709B87D8ACE}" type="sibTrans" cxnId="{17E0C978-252C-4B62-8508-E95160A6E674}">
      <dgm:prSet/>
      <dgm:spPr/>
      <dgm:t>
        <a:bodyPr/>
        <a:lstStyle/>
        <a:p>
          <a:endParaRPr lang="en-US"/>
        </a:p>
      </dgm:t>
    </dgm:pt>
    <dgm:pt modelId="{8966ABC3-5A84-4A63-9849-1D9DFCE0CB4A}">
      <dgm:prSet/>
      <dgm:spPr/>
      <dgm:t>
        <a:bodyPr/>
        <a:lstStyle/>
        <a:p>
          <a:r>
            <a:rPr lang="en-IN"/>
            <a:t>﻿﻿The main aim of EDA is to obtain confidence in a data to an extent where we are ready to engage a machine learning model.</a:t>
          </a:r>
          <a:endParaRPr lang="en-US"/>
        </a:p>
      </dgm:t>
    </dgm:pt>
    <dgm:pt modelId="{342D9DC2-AB47-4983-B2D2-B0FF303F877D}" type="parTrans" cxnId="{78E4ED54-878E-4D82-9BF5-5B6C6A51CF4E}">
      <dgm:prSet/>
      <dgm:spPr/>
      <dgm:t>
        <a:bodyPr/>
        <a:lstStyle/>
        <a:p>
          <a:endParaRPr lang="en-US"/>
        </a:p>
      </dgm:t>
    </dgm:pt>
    <dgm:pt modelId="{7A7CFA95-FAFC-4575-BFB4-283764DCDAFB}" type="sibTrans" cxnId="{78E4ED54-878E-4D82-9BF5-5B6C6A51CF4E}">
      <dgm:prSet/>
      <dgm:spPr/>
      <dgm:t>
        <a:bodyPr/>
        <a:lstStyle/>
        <a:p>
          <a:endParaRPr lang="en-US"/>
        </a:p>
      </dgm:t>
    </dgm:pt>
    <dgm:pt modelId="{45452367-B743-4A7A-BF48-7059E7F4DB12}">
      <dgm:prSet/>
      <dgm:spPr/>
      <dgm:t>
        <a:bodyPr/>
        <a:lstStyle/>
        <a:p>
          <a:r>
            <a:rPr lang="en-IN"/>
            <a:t>﻿﻿EDA is important to analyze the data it's a first steps in data analysis process.</a:t>
          </a:r>
          <a:endParaRPr lang="en-US"/>
        </a:p>
      </dgm:t>
    </dgm:pt>
    <dgm:pt modelId="{C0FDC0E9-9BB5-4BAF-AB4B-40A38727DC24}" type="parTrans" cxnId="{78125407-7F5B-42BD-B5CE-3CF6663F3AAB}">
      <dgm:prSet/>
      <dgm:spPr/>
      <dgm:t>
        <a:bodyPr/>
        <a:lstStyle/>
        <a:p>
          <a:endParaRPr lang="en-US"/>
        </a:p>
      </dgm:t>
    </dgm:pt>
    <dgm:pt modelId="{1E4C2E00-98DA-4EA3-91C8-A1A0259747CA}" type="sibTrans" cxnId="{78125407-7F5B-42BD-B5CE-3CF6663F3AAB}">
      <dgm:prSet/>
      <dgm:spPr/>
      <dgm:t>
        <a:bodyPr/>
        <a:lstStyle/>
        <a:p>
          <a:endParaRPr lang="en-US"/>
        </a:p>
      </dgm:t>
    </dgm:pt>
    <dgm:pt modelId="{66E107F4-002A-485D-9245-2F553689DCD9}">
      <dgm:prSet/>
      <dgm:spPr/>
      <dgm:t>
        <a:bodyPr/>
        <a:lstStyle/>
        <a:p>
          <a:r>
            <a:rPr lang="en-IN"/>
            <a:t>﻿﻿EDA give a basic idea to understand the data and make sense of the data to figure out the question you need to ask and find out the best way to manipulate the dataset to get the answer to your question.</a:t>
          </a:r>
          <a:endParaRPr lang="en-US"/>
        </a:p>
      </dgm:t>
    </dgm:pt>
    <dgm:pt modelId="{E6242B7B-4AF5-4B3B-B23B-EA7310555B0B}" type="parTrans" cxnId="{2978810C-E8B2-4998-BBA5-52D491D8B270}">
      <dgm:prSet/>
      <dgm:spPr/>
      <dgm:t>
        <a:bodyPr/>
        <a:lstStyle/>
        <a:p>
          <a:endParaRPr lang="en-US"/>
        </a:p>
      </dgm:t>
    </dgm:pt>
    <dgm:pt modelId="{5542F84B-87D8-46E8-9C81-F3475F67FBA7}" type="sibTrans" cxnId="{2978810C-E8B2-4998-BBA5-52D491D8B270}">
      <dgm:prSet/>
      <dgm:spPr/>
      <dgm:t>
        <a:bodyPr/>
        <a:lstStyle/>
        <a:p>
          <a:endParaRPr lang="en-US"/>
        </a:p>
      </dgm:t>
    </dgm:pt>
    <dgm:pt modelId="{42642C12-1993-4C62-B481-91C9BCC3057F}">
      <dgm:prSet/>
      <dgm:spPr/>
      <dgm:t>
        <a:bodyPr/>
        <a:lstStyle/>
        <a:p>
          <a:r>
            <a:rPr lang="en-IN"/>
            <a:t>﻿﻿Exploratory data analysis help us to finding the errors, discovering data, mapping out data structure, finding out anomalies.</a:t>
          </a:r>
          <a:endParaRPr lang="en-US"/>
        </a:p>
      </dgm:t>
    </dgm:pt>
    <dgm:pt modelId="{23465C10-6EB9-454C-AE1E-B490BBDEBEAA}" type="parTrans" cxnId="{FD30C5D8-B414-451F-B7E8-7A2025C6D0AF}">
      <dgm:prSet/>
      <dgm:spPr/>
      <dgm:t>
        <a:bodyPr/>
        <a:lstStyle/>
        <a:p>
          <a:endParaRPr lang="en-US"/>
        </a:p>
      </dgm:t>
    </dgm:pt>
    <dgm:pt modelId="{CA6937F6-BE9E-4B01-B749-27E74625A519}" type="sibTrans" cxnId="{FD30C5D8-B414-451F-B7E8-7A2025C6D0AF}">
      <dgm:prSet/>
      <dgm:spPr/>
      <dgm:t>
        <a:bodyPr/>
        <a:lstStyle/>
        <a:p>
          <a:endParaRPr lang="en-US"/>
        </a:p>
      </dgm:t>
    </dgm:pt>
    <dgm:pt modelId="{702BE8BC-1F19-4459-9987-80B244074FCC}">
      <dgm:prSet/>
      <dgm:spPr/>
      <dgm:t>
        <a:bodyPr/>
        <a:lstStyle/>
        <a:p>
          <a:r>
            <a:rPr lang="en-IN"/>
            <a:t>﻿﻿Exploratory data analysis is important for business process because we are preparing dataset for deep thorough analysis that will detect you business problem.</a:t>
          </a:r>
          <a:endParaRPr lang="en-US"/>
        </a:p>
      </dgm:t>
    </dgm:pt>
    <dgm:pt modelId="{757EB7FB-B72C-4968-911D-38702AF7A388}" type="parTrans" cxnId="{33FD3C4E-0C66-498E-8BBC-C44EC7D31FC5}">
      <dgm:prSet/>
      <dgm:spPr/>
      <dgm:t>
        <a:bodyPr/>
        <a:lstStyle/>
        <a:p>
          <a:endParaRPr lang="en-US"/>
        </a:p>
      </dgm:t>
    </dgm:pt>
    <dgm:pt modelId="{756E4450-45B0-40F3-BF36-7269239D4DCA}" type="sibTrans" cxnId="{33FD3C4E-0C66-498E-8BBC-C44EC7D31FC5}">
      <dgm:prSet/>
      <dgm:spPr/>
      <dgm:t>
        <a:bodyPr/>
        <a:lstStyle/>
        <a:p>
          <a:endParaRPr lang="en-US"/>
        </a:p>
      </dgm:t>
    </dgm:pt>
    <dgm:pt modelId="{B4134A36-1AB8-4A90-8286-AEAC184808E8}">
      <dgm:prSet/>
      <dgm:spPr/>
      <dgm:t>
        <a:bodyPr/>
        <a:lstStyle/>
        <a:p>
          <a:r>
            <a:rPr lang="en-IN"/>
            <a:t>﻿﻿EDA help to build a quick and dirty model, or a baseline model, which can serve as a comparison against later models that you will build.</a:t>
          </a:r>
          <a:endParaRPr lang="en-US"/>
        </a:p>
      </dgm:t>
    </dgm:pt>
    <dgm:pt modelId="{32F7B2D4-C264-46C6-8F03-F2FDE5008016}" type="parTrans" cxnId="{33DB5FE8-6F3E-48E7-9F43-85A365D2F08D}">
      <dgm:prSet/>
      <dgm:spPr/>
      <dgm:t>
        <a:bodyPr/>
        <a:lstStyle/>
        <a:p>
          <a:endParaRPr lang="en-US"/>
        </a:p>
      </dgm:t>
    </dgm:pt>
    <dgm:pt modelId="{9523C984-A347-4F40-B6E9-D99E7B759F36}" type="sibTrans" cxnId="{33DB5FE8-6F3E-48E7-9F43-85A365D2F08D}">
      <dgm:prSet/>
      <dgm:spPr/>
      <dgm:t>
        <a:bodyPr/>
        <a:lstStyle/>
        <a:p>
          <a:endParaRPr lang="en-US"/>
        </a:p>
      </dgm:t>
    </dgm:pt>
    <dgm:pt modelId="{E26BA482-33CB-3A4F-9EB9-D9CC647E792C}" type="pres">
      <dgm:prSet presAssocID="{D0CD0042-9AF2-4368-A297-13F14EF9B09C}" presName="diagram" presStyleCnt="0">
        <dgm:presLayoutVars>
          <dgm:dir/>
          <dgm:resizeHandles val="exact"/>
        </dgm:presLayoutVars>
      </dgm:prSet>
      <dgm:spPr/>
    </dgm:pt>
    <dgm:pt modelId="{652FFA89-D400-3C49-B23C-3801F34B7D32}" type="pres">
      <dgm:prSet presAssocID="{5802A645-09DF-4BC2-A307-61BB40CDB90B}" presName="node" presStyleLbl="node1" presStyleIdx="0" presStyleCnt="8">
        <dgm:presLayoutVars>
          <dgm:bulletEnabled val="1"/>
        </dgm:presLayoutVars>
      </dgm:prSet>
      <dgm:spPr/>
    </dgm:pt>
    <dgm:pt modelId="{67380A24-AB17-4646-9A26-7C348D5B8B7C}" type="pres">
      <dgm:prSet presAssocID="{9E14C967-BD84-4034-8DE7-1B00A8ED0C65}" presName="sibTrans" presStyleCnt="0"/>
      <dgm:spPr/>
    </dgm:pt>
    <dgm:pt modelId="{66DE1170-0AF4-8D46-BEBB-92F9456C7F9A}" type="pres">
      <dgm:prSet presAssocID="{07B15AA5-C4E2-4B17-B1E6-6205B444ADBC}" presName="node" presStyleLbl="node1" presStyleIdx="1" presStyleCnt="8">
        <dgm:presLayoutVars>
          <dgm:bulletEnabled val="1"/>
        </dgm:presLayoutVars>
      </dgm:prSet>
      <dgm:spPr/>
    </dgm:pt>
    <dgm:pt modelId="{31E941E5-A62F-2441-B4DF-DA14AC17349A}" type="pres">
      <dgm:prSet presAssocID="{42CD0CE4-9962-4ED3-AB3C-8709B87D8ACE}" presName="sibTrans" presStyleCnt="0"/>
      <dgm:spPr/>
    </dgm:pt>
    <dgm:pt modelId="{963BC81C-3A74-074A-9DD1-9D450CD421AB}" type="pres">
      <dgm:prSet presAssocID="{8966ABC3-5A84-4A63-9849-1D9DFCE0CB4A}" presName="node" presStyleLbl="node1" presStyleIdx="2" presStyleCnt="8">
        <dgm:presLayoutVars>
          <dgm:bulletEnabled val="1"/>
        </dgm:presLayoutVars>
      </dgm:prSet>
      <dgm:spPr/>
    </dgm:pt>
    <dgm:pt modelId="{346D3BB8-310D-854C-9397-A54A05C41E8C}" type="pres">
      <dgm:prSet presAssocID="{7A7CFA95-FAFC-4575-BFB4-283764DCDAFB}" presName="sibTrans" presStyleCnt="0"/>
      <dgm:spPr/>
    </dgm:pt>
    <dgm:pt modelId="{31C72BD0-3405-7749-B498-955C7CF43CE0}" type="pres">
      <dgm:prSet presAssocID="{45452367-B743-4A7A-BF48-7059E7F4DB12}" presName="node" presStyleLbl="node1" presStyleIdx="3" presStyleCnt="8">
        <dgm:presLayoutVars>
          <dgm:bulletEnabled val="1"/>
        </dgm:presLayoutVars>
      </dgm:prSet>
      <dgm:spPr/>
    </dgm:pt>
    <dgm:pt modelId="{08ED8F2E-3D45-0F4F-89D7-F22E26439459}" type="pres">
      <dgm:prSet presAssocID="{1E4C2E00-98DA-4EA3-91C8-A1A0259747CA}" presName="sibTrans" presStyleCnt="0"/>
      <dgm:spPr/>
    </dgm:pt>
    <dgm:pt modelId="{76DE09AC-D7D5-6C41-BD96-7ED246A06269}" type="pres">
      <dgm:prSet presAssocID="{66E107F4-002A-485D-9245-2F553689DCD9}" presName="node" presStyleLbl="node1" presStyleIdx="4" presStyleCnt="8">
        <dgm:presLayoutVars>
          <dgm:bulletEnabled val="1"/>
        </dgm:presLayoutVars>
      </dgm:prSet>
      <dgm:spPr/>
    </dgm:pt>
    <dgm:pt modelId="{65FF2FA8-01BC-1E43-BE1B-0B04A9C2BCA3}" type="pres">
      <dgm:prSet presAssocID="{5542F84B-87D8-46E8-9C81-F3475F67FBA7}" presName="sibTrans" presStyleCnt="0"/>
      <dgm:spPr/>
    </dgm:pt>
    <dgm:pt modelId="{F6261A0A-ADFB-3F44-8506-BB5DECB7F08B}" type="pres">
      <dgm:prSet presAssocID="{42642C12-1993-4C62-B481-91C9BCC3057F}" presName="node" presStyleLbl="node1" presStyleIdx="5" presStyleCnt="8">
        <dgm:presLayoutVars>
          <dgm:bulletEnabled val="1"/>
        </dgm:presLayoutVars>
      </dgm:prSet>
      <dgm:spPr/>
    </dgm:pt>
    <dgm:pt modelId="{74D9BFAE-9E90-6245-A8EB-866C7E209A6A}" type="pres">
      <dgm:prSet presAssocID="{CA6937F6-BE9E-4B01-B749-27E74625A519}" presName="sibTrans" presStyleCnt="0"/>
      <dgm:spPr/>
    </dgm:pt>
    <dgm:pt modelId="{15A4274E-9427-164F-89DA-356659F29C20}" type="pres">
      <dgm:prSet presAssocID="{702BE8BC-1F19-4459-9987-80B244074FCC}" presName="node" presStyleLbl="node1" presStyleIdx="6" presStyleCnt="8">
        <dgm:presLayoutVars>
          <dgm:bulletEnabled val="1"/>
        </dgm:presLayoutVars>
      </dgm:prSet>
      <dgm:spPr/>
    </dgm:pt>
    <dgm:pt modelId="{F5B827E1-4B2A-1F43-A4E4-6504926E59A6}" type="pres">
      <dgm:prSet presAssocID="{756E4450-45B0-40F3-BF36-7269239D4DCA}" presName="sibTrans" presStyleCnt="0"/>
      <dgm:spPr/>
    </dgm:pt>
    <dgm:pt modelId="{E8130B9E-A08A-624D-9917-CF45C1CB8031}" type="pres">
      <dgm:prSet presAssocID="{B4134A36-1AB8-4A90-8286-AEAC184808E8}" presName="node" presStyleLbl="node1" presStyleIdx="7" presStyleCnt="8">
        <dgm:presLayoutVars>
          <dgm:bulletEnabled val="1"/>
        </dgm:presLayoutVars>
      </dgm:prSet>
      <dgm:spPr/>
    </dgm:pt>
  </dgm:ptLst>
  <dgm:cxnLst>
    <dgm:cxn modelId="{78125407-7F5B-42BD-B5CE-3CF6663F3AAB}" srcId="{D0CD0042-9AF2-4368-A297-13F14EF9B09C}" destId="{45452367-B743-4A7A-BF48-7059E7F4DB12}" srcOrd="3" destOrd="0" parTransId="{C0FDC0E9-9BB5-4BAF-AB4B-40A38727DC24}" sibTransId="{1E4C2E00-98DA-4EA3-91C8-A1A0259747CA}"/>
    <dgm:cxn modelId="{250AB208-E4D8-4412-8751-295F80C44369}" srcId="{D0CD0042-9AF2-4368-A297-13F14EF9B09C}" destId="{5802A645-09DF-4BC2-A307-61BB40CDB90B}" srcOrd="0" destOrd="0" parTransId="{145EF6C3-0CBF-4091-AEEC-5AC5DF3C28FE}" sibTransId="{9E14C967-BD84-4034-8DE7-1B00A8ED0C65}"/>
    <dgm:cxn modelId="{2978810C-E8B2-4998-BBA5-52D491D8B270}" srcId="{D0CD0042-9AF2-4368-A297-13F14EF9B09C}" destId="{66E107F4-002A-485D-9245-2F553689DCD9}" srcOrd="4" destOrd="0" parTransId="{E6242B7B-4AF5-4B3B-B23B-EA7310555B0B}" sibTransId="{5542F84B-87D8-46E8-9C81-F3475F67FBA7}"/>
    <dgm:cxn modelId="{1733282F-3821-9E43-A7B5-2EA69621DEE4}" type="presOf" srcId="{07B15AA5-C4E2-4B17-B1E6-6205B444ADBC}" destId="{66DE1170-0AF4-8D46-BEBB-92F9456C7F9A}" srcOrd="0" destOrd="0" presId="urn:microsoft.com/office/officeart/2005/8/layout/default"/>
    <dgm:cxn modelId="{FF231A35-E7E2-214E-8F62-5A7B7D1420CD}" type="presOf" srcId="{8966ABC3-5A84-4A63-9849-1D9DFCE0CB4A}" destId="{963BC81C-3A74-074A-9DD1-9D450CD421AB}" srcOrd="0" destOrd="0" presId="urn:microsoft.com/office/officeart/2005/8/layout/default"/>
    <dgm:cxn modelId="{33FD3C4E-0C66-498E-8BBC-C44EC7D31FC5}" srcId="{D0CD0042-9AF2-4368-A297-13F14EF9B09C}" destId="{702BE8BC-1F19-4459-9987-80B244074FCC}" srcOrd="6" destOrd="0" parTransId="{757EB7FB-B72C-4968-911D-38702AF7A388}" sibTransId="{756E4450-45B0-40F3-BF36-7269239D4DCA}"/>
    <dgm:cxn modelId="{78E4ED54-878E-4D82-9BF5-5B6C6A51CF4E}" srcId="{D0CD0042-9AF2-4368-A297-13F14EF9B09C}" destId="{8966ABC3-5A84-4A63-9849-1D9DFCE0CB4A}" srcOrd="2" destOrd="0" parTransId="{342D9DC2-AB47-4983-B2D2-B0FF303F877D}" sibTransId="{7A7CFA95-FAFC-4575-BFB4-283764DCDAFB}"/>
    <dgm:cxn modelId="{5E89E567-BB22-164D-A3F9-0E2E743C6D9E}" type="presOf" srcId="{5802A645-09DF-4BC2-A307-61BB40CDB90B}" destId="{652FFA89-D400-3C49-B23C-3801F34B7D32}" srcOrd="0" destOrd="0" presId="urn:microsoft.com/office/officeart/2005/8/layout/default"/>
    <dgm:cxn modelId="{17E0C978-252C-4B62-8508-E95160A6E674}" srcId="{D0CD0042-9AF2-4368-A297-13F14EF9B09C}" destId="{07B15AA5-C4E2-4B17-B1E6-6205B444ADBC}" srcOrd="1" destOrd="0" parTransId="{AE354659-0E2E-4925-93CD-A3681AF3B779}" sibTransId="{42CD0CE4-9962-4ED3-AB3C-8709B87D8ACE}"/>
    <dgm:cxn modelId="{440CDF8E-0478-E64C-96D7-35903A8C0F5E}" type="presOf" srcId="{702BE8BC-1F19-4459-9987-80B244074FCC}" destId="{15A4274E-9427-164F-89DA-356659F29C20}" srcOrd="0" destOrd="0" presId="urn:microsoft.com/office/officeart/2005/8/layout/default"/>
    <dgm:cxn modelId="{2E467D9F-7820-2D40-8999-4CDCA89CE302}" type="presOf" srcId="{66E107F4-002A-485D-9245-2F553689DCD9}" destId="{76DE09AC-D7D5-6C41-BD96-7ED246A06269}" srcOrd="0" destOrd="0" presId="urn:microsoft.com/office/officeart/2005/8/layout/default"/>
    <dgm:cxn modelId="{AE5807C8-0D2B-BD48-B170-A49BD8CA4A19}" type="presOf" srcId="{B4134A36-1AB8-4A90-8286-AEAC184808E8}" destId="{E8130B9E-A08A-624D-9917-CF45C1CB8031}" srcOrd="0" destOrd="0" presId="urn:microsoft.com/office/officeart/2005/8/layout/default"/>
    <dgm:cxn modelId="{FD30C5D8-B414-451F-B7E8-7A2025C6D0AF}" srcId="{D0CD0042-9AF2-4368-A297-13F14EF9B09C}" destId="{42642C12-1993-4C62-B481-91C9BCC3057F}" srcOrd="5" destOrd="0" parTransId="{23465C10-6EB9-454C-AE1E-B490BBDEBEAA}" sibTransId="{CA6937F6-BE9E-4B01-B749-27E74625A519}"/>
    <dgm:cxn modelId="{430D19DE-4A9B-214D-8299-C0E8B90E18D7}" type="presOf" srcId="{42642C12-1993-4C62-B481-91C9BCC3057F}" destId="{F6261A0A-ADFB-3F44-8506-BB5DECB7F08B}" srcOrd="0" destOrd="0" presId="urn:microsoft.com/office/officeart/2005/8/layout/default"/>
    <dgm:cxn modelId="{ABB337E1-6358-7C49-9D4C-C3C88A86B136}" type="presOf" srcId="{45452367-B743-4A7A-BF48-7059E7F4DB12}" destId="{31C72BD0-3405-7749-B498-955C7CF43CE0}" srcOrd="0" destOrd="0" presId="urn:microsoft.com/office/officeart/2005/8/layout/default"/>
    <dgm:cxn modelId="{6304D8E6-A48E-B24F-9876-732AE45111EC}" type="presOf" srcId="{D0CD0042-9AF2-4368-A297-13F14EF9B09C}" destId="{E26BA482-33CB-3A4F-9EB9-D9CC647E792C}" srcOrd="0" destOrd="0" presId="urn:microsoft.com/office/officeart/2005/8/layout/default"/>
    <dgm:cxn modelId="{33DB5FE8-6F3E-48E7-9F43-85A365D2F08D}" srcId="{D0CD0042-9AF2-4368-A297-13F14EF9B09C}" destId="{B4134A36-1AB8-4A90-8286-AEAC184808E8}" srcOrd="7" destOrd="0" parTransId="{32F7B2D4-C264-46C6-8F03-F2FDE5008016}" sibTransId="{9523C984-A347-4F40-B6E9-D99E7B759F36}"/>
    <dgm:cxn modelId="{B8B06E04-0689-8B46-8F7C-07FEEE447E10}" type="presParOf" srcId="{E26BA482-33CB-3A4F-9EB9-D9CC647E792C}" destId="{652FFA89-D400-3C49-B23C-3801F34B7D32}" srcOrd="0" destOrd="0" presId="urn:microsoft.com/office/officeart/2005/8/layout/default"/>
    <dgm:cxn modelId="{8C7670D7-D67C-B649-AEF4-A3F372341D43}" type="presParOf" srcId="{E26BA482-33CB-3A4F-9EB9-D9CC647E792C}" destId="{67380A24-AB17-4646-9A26-7C348D5B8B7C}" srcOrd="1" destOrd="0" presId="urn:microsoft.com/office/officeart/2005/8/layout/default"/>
    <dgm:cxn modelId="{3C12A1BA-4379-4643-8C08-CFD8808F7BF0}" type="presParOf" srcId="{E26BA482-33CB-3A4F-9EB9-D9CC647E792C}" destId="{66DE1170-0AF4-8D46-BEBB-92F9456C7F9A}" srcOrd="2" destOrd="0" presId="urn:microsoft.com/office/officeart/2005/8/layout/default"/>
    <dgm:cxn modelId="{B09A5AE0-A5FC-4940-B60A-94D2FCB16208}" type="presParOf" srcId="{E26BA482-33CB-3A4F-9EB9-D9CC647E792C}" destId="{31E941E5-A62F-2441-B4DF-DA14AC17349A}" srcOrd="3" destOrd="0" presId="urn:microsoft.com/office/officeart/2005/8/layout/default"/>
    <dgm:cxn modelId="{2412B3F6-6BAE-5149-A65E-B9F5BE4CEF5D}" type="presParOf" srcId="{E26BA482-33CB-3A4F-9EB9-D9CC647E792C}" destId="{963BC81C-3A74-074A-9DD1-9D450CD421AB}" srcOrd="4" destOrd="0" presId="urn:microsoft.com/office/officeart/2005/8/layout/default"/>
    <dgm:cxn modelId="{47A0C2E1-09CF-CD49-8E85-D2454D92F3DE}" type="presParOf" srcId="{E26BA482-33CB-3A4F-9EB9-D9CC647E792C}" destId="{346D3BB8-310D-854C-9397-A54A05C41E8C}" srcOrd="5" destOrd="0" presId="urn:microsoft.com/office/officeart/2005/8/layout/default"/>
    <dgm:cxn modelId="{1C7E1917-94D6-6342-9F56-A735A1229818}" type="presParOf" srcId="{E26BA482-33CB-3A4F-9EB9-D9CC647E792C}" destId="{31C72BD0-3405-7749-B498-955C7CF43CE0}" srcOrd="6" destOrd="0" presId="urn:microsoft.com/office/officeart/2005/8/layout/default"/>
    <dgm:cxn modelId="{5717E7B4-FB5C-194F-AD00-45A4A49733EC}" type="presParOf" srcId="{E26BA482-33CB-3A4F-9EB9-D9CC647E792C}" destId="{08ED8F2E-3D45-0F4F-89D7-F22E26439459}" srcOrd="7" destOrd="0" presId="urn:microsoft.com/office/officeart/2005/8/layout/default"/>
    <dgm:cxn modelId="{94644494-6AB8-084F-8A78-04A8BD5155C3}" type="presParOf" srcId="{E26BA482-33CB-3A4F-9EB9-D9CC647E792C}" destId="{76DE09AC-D7D5-6C41-BD96-7ED246A06269}" srcOrd="8" destOrd="0" presId="urn:microsoft.com/office/officeart/2005/8/layout/default"/>
    <dgm:cxn modelId="{873AB544-5587-0145-8373-8935FE8BE0F6}" type="presParOf" srcId="{E26BA482-33CB-3A4F-9EB9-D9CC647E792C}" destId="{65FF2FA8-01BC-1E43-BE1B-0B04A9C2BCA3}" srcOrd="9" destOrd="0" presId="urn:microsoft.com/office/officeart/2005/8/layout/default"/>
    <dgm:cxn modelId="{D8377D4F-2BD9-524F-8548-BB21F4E13522}" type="presParOf" srcId="{E26BA482-33CB-3A4F-9EB9-D9CC647E792C}" destId="{F6261A0A-ADFB-3F44-8506-BB5DECB7F08B}" srcOrd="10" destOrd="0" presId="urn:microsoft.com/office/officeart/2005/8/layout/default"/>
    <dgm:cxn modelId="{2923B55C-D0C2-414A-B373-81AA4F16F9A8}" type="presParOf" srcId="{E26BA482-33CB-3A4F-9EB9-D9CC647E792C}" destId="{74D9BFAE-9E90-6245-A8EB-866C7E209A6A}" srcOrd="11" destOrd="0" presId="urn:microsoft.com/office/officeart/2005/8/layout/default"/>
    <dgm:cxn modelId="{52FAA687-B99C-DD44-B09F-C78C5434EBB6}" type="presParOf" srcId="{E26BA482-33CB-3A4F-9EB9-D9CC647E792C}" destId="{15A4274E-9427-164F-89DA-356659F29C20}" srcOrd="12" destOrd="0" presId="urn:microsoft.com/office/officeart/2005/8/layout/default"/>
    <dgm:cxn modelId="{FFCFACED-AC71-6747-B2E9-9DD5B80A8F10}" type="presParOf" srcId="{E26BA482-33CB-3A4F-9EB9-D9CC647E792C}" destId="{F5B827E1-4B2A-1F43-A4E4-6504926E59A6}" srcOrd="13" destOrd="0" presId="urn:microsoft.com/office/officeart/2005/8/layout/default"/>
    <dgm:cxn modelId="{FE29DC0A-1227-D64D-9471-BB7694F9EA7F}" type="presParOf" srcId="{E26BA482-33CB-3A4F-9EB9-D9CC647E792C}" destId="{E8130B9E-A08A-624D-9917-CF45C1CB803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FFA89-D400-3C49-B23C-3801F34B7D32}">
      <dsp:nvSpPr>
        <dsp:cNvPr id="0" name=""/>
        <dsp:cNvSpPr/>
      </dsp:nvSpPr>
      <dsp:spPr>
        <a:xfrm>
          <a:off x="2902" y="295883"/>
          <a:ext cx="2302370" cy="138142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﻿﻿Exploratory Data Analysis is an approach to </a:t>
          </a:r>
          <a:r>
            <a:rPr lang="en-IN" sz="1400" kern="1200" dirty="0" err="1"/>
            <a:t>analyze</a:t>
          </a:r>
          <a:r>
            <a:rPr lang="en-IN" sz="1400" kern="1200" dirty="0"/>
            <a:t> the datasets to summarize their main characteristics in form of visual methods.</a:t>
          </a:r>
          <a:endParaRPr lang="en-US" sz="1400" kern="1200" dirty="0"/>
        </a:p>
      </dsp:txBody>
      <dsp:txXfrm>
        <a:off x="2902" y="295883"/>
        <a:ext cx="2302370" cy="1381422"/>
      </dsp:txXfrm>
    </dsp:sp>
    <dsp:sp modelId="{66DE1170-0AF4-8D46-BEBB-92F9456C7F9A}">
      <dsp:nvSpPr>
        <dsp:cNvPr id="0" name=""/>
        <dsp:cNvSpPr/>
      </dsp:nvSpPr>
      <dsp:spPr>
        <a:xfrm>
          <a:off x="2535510" y="295883"/>
          <a:ext cx="2302370" cy="138142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﻿﻿EDA is nothing but a data exploration technique to understand various aspects of the data.</a:t>
          </a:r>
          <a:endParaRPr lang="en-US" sz="1400" kern="1200" dirty="0"/>
        </a:p>
      </dsp:txBody>
      <dsp:txXfrm>
        <a:off x="2535510" y="295883"/>
        <a:ext cx="2302370" cy="1381422"/>
      </dsp:txXfrm>
    </dsp:sp>
    <dsp:sp modelId="{963BC81C-3A74-074A-9DD1-9D450CD421AB}">
      <dsp:nvSpPr>
        <dsp:cNvPr id="0" name=""/>
        <dsp:cNvSpPr/>
      </dsp:nvSpPr>
      <dsp:spPr>
        <a:xfrm>
          <a:off x="5068118" y="295883"/>
          <a:ext cx="2302370" cy="138142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﻿﻿The main aim of EDA is to obtain confidence in a data to an extent where we are ready to engage a machine learning model.</a:t>
          </a:r>
          <a:endParaRPr lang="en-US" sz="1400" kern="1200"/>
        </a:p>
      </dsp:txBody>
      <dsp:txXfrm>
        <a:off x="5068118" y="295883"/>
        <a:ext cx="2302370" cy="1381422"/>
      </dsp:txXfrm>
    </dsp:sp>
    <dsp:sp modelId="{31C72BD0-3405-7749-B498-955C7CF43CE0}">
      <dsp:nvSpPr>
        <dsp:cNvPr id="0" name=""/>
        <dsp:cNvSpPr/>
      </dsp:nvSpPr>
      <dsp:spPr>
        <a:xfrm>
          <a:off x="7600725" y="295883"/>
          <a:ext cx="2302370" cy="138142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﻿﻿EDA is important to analyze the data it's a first steps in data analysis process.</a:t>
          </a:r>
          <a:endParaRPr lang="en-US" sz="1400" kern="1200"/>
        </a:p>
      </dsp:txBody>
      <dsp:txXfrm>
        <a:off x="7600725" y="295883"/>
        <a:ext cx="2302370" cy="1381422"/>
      </dsp:txXfrm>
    </dsp:sp>
    <dsp:sp modelId="{76DE09AC-D7D5-6C41-BD96-7ED246A06269}">
      <dsp:nvSpPr>
        <dsp:cNvPr id="0" name=""/>
        <dsp:cNvSpPr/>
      </dsp:nvSpPr>
      <dsp:spPr>
        <a:xfrm>
          <a:off x="2902" y="1907543"/>
          <a:ext cx="2302370" cy="138142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﻿﻿EDA give a basic idea to understand the data and make sense of the data to figure out the question you need to ask and find out the best way to manipulate the dataset to get the answer to your question.</a:t>
          </a:r>
          <a:endParaRPr lang="en-US" sz="1400" kern="1200"/>
        </a:p>
      </dsp:txBody>
      <dsp:txXfrm>
        <a:off x="2902" y="1907543"/>
        <a:ext cx="2302370" cy="1381422"/>
      </dsp:txXfrm>
    </dsp:sp>
    <dsp:sp modelId="{F6261A0A-ADFB-3F44-8506-BB5DECB7F08B}">
      <dsp:nvSpPr>
        <dsp:cNvPr id="0" name=""/>
        <dsp:cNvSpPr/>
      </dsp:nvSpPr>
      <dsp:spPr>
        <a:xfrm>
          <a:off x="2535510" y="1907543"/>
          <a:ext cx="2302370" cy="138142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﻿﻿Exploratory data analysis help us to finding the errors, discovering data, mapping out data structure, finding out anomalies.</a:t>
          </a:r>
          <a:endParaRPr lang="en-US" sz="1400" kern="1200"/>
        </a:p>
      </dsp:txBody>
      <dsp:txXfrm>
        <a:off x="2535510" y="1907543"/>
        <a:ext cx="2302370" cy="1381422"/>
      </dsp:txXfrm>
    </dsp:sp>
    <dsp:sp modelId="{15A4274E-9427-164F-89DA-356659F29C20}">
      <dsp:nvSpPr>
        <dsp:cNvPr id="0" name=""/>
        <dsp:cNvSpPr/>
      </dsp:nvSpPr>
      <dsp:spPr>
        <a:xfrm>
          <a:off x="5068118" y="1907543"/>
          <a:ext cx="2302370" cy="138142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﻿﻿Exploratory data analysis is important for business process because we are preparing dataset for deep thorough analysis that will detect you business problem.</a:t>
          </a:r>
          <a:endParaRPr lang="en-US" sz="1400" kern="1200"/>
        </a:p>
      </dsp:txBody>
      <dsp:txXfrm>
        <a:off x="5068118" y="1907543"/>
        <a:ext cx="2302370" cy="1381422"/>
      </dsp:txXfrm>
    </dsp:sp>
    <dsp:sp modelId="{E8130B9E-A08A-624D-9917-CF45C1CB8031}">
      <dsp:nvSpPr>
        <dsp:cNvPr id="0" name=""/>
        <dsp:cNvSpPr/>
      </dsp:nvSpPr>
      <dsp:spPr>
        <a:xfrm>
          <a:off x="7600725" y="1907543"/>
          <a:ext cx="2302370" cy="138142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﻿﻿EDA help to build a quick and dirty model, or a baseline model, which can serve as a comparison against later models that you will build.</a:t>
          </a:r>
          <a:endParaRPr lang="en-US" sz="1400" kern="1200"/>
        </a:p>
      </dsp:txBody>
      <dsp:txXfrm>
        <a:off x="7600725" y="1907543"/>
        <a:ext cx="2302370" cy="13814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559CE-F671-4E4C-A769-D1360614A688}"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CAA45-2F03-CA42-B93B-BB12450A0969}" type="slidenum">
              <a:rPr lang="en-US" smtClean="0"/>
              <a:t>‹#›</a:t>
            </a:fld>
            <a:endParaRPr lang="en-US"/>
          </a:p>
        </p:txBody>
      </p:sp>
    </p:spTree>
    <p:extLst>
      <p:ext uri="{BB962C8B-B14F-4D97-AF65-F5344CB8AC3E}">
        <p14:creationId xmlns:p14="http://schemas.microsoft.com/office/powerpoint/2010/main" val="3319142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CAA45-2F03-CA42-B93B-BB12450A0969}" type="slidenum">
              <a:rPr lang="en-US" smtClean="0"/>
              <a:t>4</a:t>
            </a:fld>
            <a:endParaRPr lang="en-US"/>
          </a:p>
        </p:txBody>
      </p:sp>
    </p:spTree>
    <p:extLst>
      <p:ext uri="{BB962C8B-B14F-4D97-AF65-F5344CB8AC3E}">
        <p14:creationId xmlns:p14="http://schemas.microsoft.com/office/powerpoint/2010/main" val="3572820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mdneuzerling.com/post/user-missing-values-imputation/"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listland.com/10-tips-on-how-to-write-a-conclusion/" TargetMode="Externa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jsginc.com/2021/07/29/how-to-format-your-professional-references/"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stock.adobe.com/fr/images/thank-you-message-for-presentation-business-technology-innovation-concept-businessman-touching-screen-with-thank-you-text-on-smart-background-expressing-gratitude-acknowledgment-and-appreciation/533333591" TargetMode="Externa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online.stat.psu.edu/statprogram/review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0" name="Rectangle 3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4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4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4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4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4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5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a:extLst>
              <a:ext uri="{FF2B5EF4-FFF2-40B4-BE49-F238E27FC236}">
                <a16:creationId xmlns:a16="http://schemas.microsoft.com/office/drawing/2014/main" id="{13A7457B-505F-0CA2-1386-223213AB5B83}"/>
              </a:ext>
            </a:extLst>
          </p:cNvPr>
          <p:cNvSpPr>
            <a:spLocks noGrp="1"/>
          </p:cNvSpPr>
          <p:nvPr>
            <p:ph type="ctrTitle"/>
          </p:nvPr>
        </p:nvSpPr>
        <p:spPr>
          <a:xfrm>
            <a:off x="2667000" y="2328334"/>
            <a:ext cx="6858000" cy="1367896"/>
          </a:xfrm>
        </p:spPr>
        <p:txBody>
          <a:bodyPr>
            <a:normAutofit/>
          </a:bodyPr>
          <a:lstStyle/>
          <a:p>
            <a:pPr algn="ctr"/>
            <a:r>
              <a:rPr lang="en-IN" sz="3000">
                <a:solidFill>
                  <a:srgbClr val="FFFFFF"/>
                </a:solidFill>
                <a:effectLst/>
                <a:latin typeface="Helvetica" pitchFamily="2" charset="0"/>
              </a:rPr>
              <a:t>Introduction to Data</a:t>
            </a:r>
            <a:br>
              <a:rPr lang="en-IN" sz="3000">
                <a:solidFill>
                  <a:srgbClr val="FFFFFF"/>
                </a:solidFill>
                <a:effectLst/>
                <a:latin typeface="Helvetica" pitchFamily="2" charset="0"/>
              </a:rPr>
            </a:br>
            <a:r>
              <a:rPr lang="en-IN" sz="3000">
                <a:solidFill>
                  <a:srgbClr val="FFFFFF"/>
                </a:solidFill>
                <a:effectLst/>
                <a:latin typeface="Helvetica" pitchFamily="2" charset="0"/>
              </a:rPr>
              <a:t>Science</a:t>
            </a:r>
            <a:br>
              <a:rPr lang="en-IN" sz="3000">
                <a:solidFill>
                  <a:srgbClr val="FFFFFF"/>
                </a:solidFill>
                <a:effectLst/>
                <a:latin typeface="Helvetica" pitchFamily="2" charset="0"/>
              </a:rPr>
            </a:br>
            <a:endParaRPr lang="en-US" sz="3000">
              <a:solidFill>
                <a:srgbClr val="FFFFFF"/>
              </a:solidFill>
            </a:endParaRPr>
          </a:p>
        </p:txBody>
      </p:sp>
      <p:sp>
        <p:nvSpPr>
          <p:cNvPr id="3" name="Subtitle 2">
            <a:extLst>
              <a:ext uri="{FF2B5EF4-FFF2-40B4-BE49-F238E27FC236}">
                <a16:creationId xmlns:a16="http://schemas.microsoft.com/office/drawing/2014/main" id="{13E09005-4247-D9A7-1656-1EE00226F3C9}"/>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Topic:- Exploratory Data Analysis</a:t>
            </a:r>
          </a:p>
          <a:p>
            <a:pPr algn="ctr"/>
            <a:r>
              <a:rPr lang="en-US">
                <a:solidFill>
                  <a:schemeClr val="bg2"/>
                </a:solidFill>
              </a:rPr>
              <a:t>                                                                  By : aman singh</a:t>
            </a:r>
            <a:endParaRPr lang="en-US" dirty="0">
              <a:solidFill>
                <a:schemeClr val="bg2"/>
              </a:solidFill>
            </a:endParaRPr>
          </a:p>
        </p:txBody>
      </p:sp>
    </p:spTree>
    <p:extLst>
      <p:ext uri="{BB962C8B-B14F-4D97-AF65-F5344CB8AC3E}">
        <p14:creationId xmlns:p14="http://schemas.microsoft.com/office/powerpoint/2010/main" val="32663050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9" name="Rectangle 48">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Content Placeholder 6" descr="A graph showing missing and present&#10;&#10;Description automatically generated">
            <a:extLst>
              <a:ext uri="{FF2B5EF4-FFF2-40B4-BE49-F238E27FC236}">
                <a16:creationId xmlns:a16="http://schemas.microsoft.com/office/drawing/2014/main" id="{D628318E-49AC-1FEF-93CE-70E57E1C4C4D}"/>
              </a:ext>
            </a:extLst>
          </p:cNvPr>
          <p:cNvPicPr>
            <a:picLocks noChangeAspect="1"/>
          </p:cNvPicPr>
          <p:nvPr/>
        </p:nvPicPr>
        <p:blipFill>
          <a:blip r:embed="rId4">
            <a:alphaModFix/>
            <a:extLst>
              <a:ext uri="{837473B0-CC2E-450A-ABE3-18F120FF3D39}">
                <a1611:picAttrSrcUrl xmlns:a1611="http://schemas.microsoft.com/office/drawing/2016/11/main" r:id="rId5"/>
              </a:ext>
            </a:extLst>
          </a:blip>
          <a:srcRect t="3811" b="17495"/>
          <a:stretch/>
        </p:blipFill>
        <p:spPr>
          <a:xfrm>
            <a:off x="3611" y="10"/>
            <a:ext cx="12188389" cy="6857990"/>
          </a:xfrm>
          <a:prstGeom prst="rect">
            <a:avLst/>
          </a:prstGeom>
        </p:spPr>
      </p:pic>
      <p:grpSp>
        <p:nvGrpSpPr>
          <p:cNvPr id="52" name="Group 51">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53"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74"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75"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76"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7"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55" name="Group 54">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8"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69"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70"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1"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72"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3"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56" name="Group 55">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4"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65"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66"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7"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58"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59"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60"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1"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62"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3"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D5C21207-8014-EC81-2817-DEB97B844480}"/>
              </a:ext>
            </a:extLst>
          </p:cNvPr>
          <p:cNvSpPr>
            <a:spLocks noGrp="1"/>
          </p:cNvSpPr>
          <p:nvPr>
            <p:ph type="title"/>
          </p:nvPr>
        </p:nvSpPr>
        <p:spPr>
          <a:xfrm>
            <a:off x="1143001" y="766233"/>
            <a:ext cx="9905998" cy="1333500"/>
          </a:xfrm>
        </p:spPr>
        <p:txBody>
          <a:bodyPr>
            <a:normAutofit/>
          </a:bodyPr>
          <a:lstStyle/>
          <a:p>
            <a:pPr algn="ctr"/>
            <a:r>
              <a:rPr lang="en-US" dirty="0"/>
              <a:t>Checking missing values</a:t>
            </a:r>
          </a:p>
        </p:txBody>
      </p:sp>
      <p:pic>
        <p:nvPicPr>
          <p:cNvPr id="11" name="Content Placeholder 10" descr="A screen shot of a graph&#10;&#10;Description automatically generated">
            <a:extLst>
              <a:ext uri="{FF2B5EF4-FFF2-40B4-BE49-F238E27FC236}">
                <a16:creationId xmlns:a16="http://schemas.microsoft.com/office/drawing/2014/main" id="{81101C06-B3D6-150E-5158-501C84351A58}"/>
              </a:ext>
            </a:extLst>
          </p:cNvPr>
          <p:cNvPicPr>
            <a:picLocks noGrp="1" noChangeAspect="1"/>
          </p:cNvPicPr>
          <p:nvPr>
            <p:ph idx="1"/>
          </p:nvPr>
        </p:nvPicPr>
        <p:blipFill>
          <a:blip r:embed="rId6"/>
          <a:stretch>
            <a:fillRect/>
          </a:stretch>
        </p:blipFill>
        <p:spPr>
          <a:xfrm>
            <a:off x="7220" y="1854170"/>
            <a:ext cx="12188390" cy="4990211"/>
          </a:xfrm>
        </p:spPr>
      </p:pic>
      <p:sp>
        <p:nvSpPr>
          <p:cNvPr id="8" name="TextBox 7">
            <a:extLst>
              <a:ext uri="{FF2B5EF4-FFF2-40B4-BE49-F238E27FC236}">
                <a16:creationId xmlns:a16="http://schemas.microsoft.com/office/drawing/2014/main" id="{1104C6EE-BD25-29FD-BD55-669C818EBEC1}"/>
              </a:ext>
            </a:extLst>
          </p:cNvPr>
          <p:cNvSpPr txBox="1"/>
          <p:nvPr/>
        </p:nvSpPr>
        <p:spPr>
          <a:xfrm>
            <a:off x="9783968" y="6657945"/>
            <a:ext cx="240803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mdneuzerling.com/post/user-missing-values-imput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70261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00"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1"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2"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7"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F162FD72-3260-F759-FD6A-BC68A59887F9}"/>
              </a:ext>
            </a:extLst>
          </p:cNvPr>
          <p:cNvSpPr>
            <a:spLocks noGrp="1"/>
          </p:cNvSpPr>
          <p:nvPr>
            <p:ph type="title"/>
          </p:nvPr>
        </p:nvSpPr>
        <p:spPr>
          <a:xfrm>
            <a:off x="257176" y="291308"/>
            <a:ext cx="6032182" cy="1074737"/>
          </a:xfrm>
        </p:spPr>
        <p:txBody>
          <a:bodyPr>
            <a:normAutofit/>
          </a:bodyPr>
          <a:lstStyle/>
          <a:p>
            <a:r>
              <a:rPr lang="en-US" sz="3200" dirty="0"/>
              <a:t>Checking null values </a:t>
            </a:r>
          </a:p>
        </p:txBody>
      </p:sp>
      <p:pic>
        <p:nvPicPr>
          <p:cNvPr id="6" name="Content Placeholder 5">
            <a:extLst>
              <a:ext uri="{FF2B5EF4-FFF2-40B4-BE49-F238E27FC236}">
                <a16:creationId xmlns:a16="http://schemas.microsoft.com/office/drawing/2014/main" id="{90804671-737C-1914-BD14-80EABAD30177}"/>
              </a:ext>
            </a:extLst>
          </p:cNvPr>
          <p:cNvPicPr>
            <a:picLocks noGrp="1" noChangeAspect="1"/>
          </p:cNvPicPr>
          <p:nvPr>
            <p:ph idx="1"/>
          </p:nvPr>
        </p:nvPicPr>
        <p:blipFill>
          <a:blip r:embed="rId2"/>
          <a:stretch>
            <a:fillRect/>
          </a:stretch>
        </p:blipFill>
        <p:spPr>
          <a:xfrm>
            <a:off x="-16852" y="1093787"/>
            <a:ext cx="9811408" cy="5749926"/>
          </a:xfrm>
        </p:spPr>
      </p:pic>
      <p:grpSp>
        <p:nvGrpSpPr>
          <p:cNvPr id="128" name="Group 127">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129"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4"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5"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83345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03FF0A3-50E1-4709-ABAF-DB220846EDB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32777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4C825B2A-D234-2C0B-8B54-3199402450DE}"/>
              </a:ext>
            </a:extLst>
          </p:cNvPr>
          <p:cNvPicPr>
            <a:picLocks noGrp="1" noChangeAspect="1"/>
          </p:cNvPicPr>
          <p:nvPr>
            <p:ph sz="half" idx="1"/>
          </p:nvPr>
        </p:nvPicPr>
        <p:blipFill>
          <a:blip r:embed="rId2"/>
          <a:stretch>
            <a:fillRect/>
          </a:stretch>
        </p:blipFill>
        <p:spPr>
          <a:xfrm>
            <a:off x="0" y="0"/>
            <a:ext cx="12191999" cy="3429000"/>
          </a:xfrm>
        </p:spPr>
      </p:pic>
      <p:pic>
        <p:nvPicPr>
          <p:cNvPr id="10" name="Content Placeholder 9" descr="A screenshot of a computer&#10;&#10;Description automatically generated">
            <a:extLst>
              <a:ext uri="{FF2B5EF4-FFF2-40B4-BE49-F238E27FC236}">
                <a16:creationId xmlns:a16="http://schemas.microsoft.com/office/drawing/2014/main" id="{E272CB37-D626-0795-5548-3FCC116FAEAC}"/>
              </a:ext>
            </a:extLst>
          </p:cNvPr>
          <p:cNvPicPr>
            <a:picLocks noGrp="1" noChangeAspect="1"/>
          </p:cNvPicPr>
          <p:nvPr>
            <p:ph sz="half" idx="2"/>
          </p:nvPr>
        </p:nvPicPr>
        <p:blipFill>
          <a:blip r:embed="rId3"/>
          <a:stretch>
            <a:fillRect/>
          </a:stretch>
        </p:blipFill>
        <p:spPr>
          <a:xfrm>
            <a:off x="1" y="3429000"/>
            <a:ext cx="12191998" cy="3429000"/>
          </a:xfrm>
        </p:spPr>
      </p:pic>
    </p:spTree>
    <p:extLst>
      <p:ext uri="{BB962C8B-B14F-4D97-AF65-F5344CB8AC3E}">
        <p14:creationId xmlns:p14="http://schemas.microsoft.com/office/powerpoint/2010/main" val="111188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43341D14-792F-145F-43B5-59D4F78288A3}"/>
              </a:ext>
            </a:extLst>
          </p:cNvPr>
          <p:cNvPicPr>
            <a:picLocks noGrp="1" noChangeAspect="1"/>
          </p:cNvPicPr>
          <p:nvPr>
            <p:ph sz="half" idx="1"/>
          </p:nvPr>
        </p:nvPicPr>
        <p:blipFill>
          <a:blip r:embed="rId2"/>
          <a:stretch>
            <a:fillRect/>
          </a:stretch>
        </p:blipFill>
        <p:spPr>
          <a:xfrm>
            <a:off x="1" y="0"/>
            <a:ext cx="12191999" cy="2814638"/>
          </a:xfrm>
        </p:spPr>
      </p:pic>
      <p:pic>
        <p:nvPicPr>
          <p:cNvPr id="8" name="Content Placeholder 7" descr="A screenshot of a computer&#10;&#10;Description automatically generated">
            <a:extLst>
              <a:ext uri="{FF2B5EF4-FFF2-40B4-BE49-F238E27FC236}">
                <a16:creationId xmlns:a16="http://schemas.microsoft.com/office/drawing/2014/main" id="{3151ECF0-1D5A-BEB7-1562-88ADFAA7A1D9}"/>
              </a:ext>
            </a:extLst>
          </p:cNvPr>
          <p:cNvPicPr>
            <a:picLocks noGrp="1" noChangeAspect="1"/>
          </p:cNvPicPr>
          <p:nvPr>
            <p:ph sz="half" idx="2"/>
          </p:nvPr>
        </p:nvPicPr>
        <p:blipFill>
          <a:blip r:embed="rId3"/>
          <a:stretch>
            <a:fillRect/>
          </a:stretch>
        </p:blipFill>
        <p:spPr>
          <a:xfrm>
            <a:off x="0" y="2814638"/>
            <a:ext cx="12191999" cy="4043362"/>
          </a:xfrm>
        </p:spPr>
      </p:pic>
    </p:spTree>
    <p:extLst>
      <p:ext uri="{BB962C8B-B14F-4D97-AF65-F5344CB8AC3E}">
        <p14:creationId xmlns:p14="http://schemas.microsoft.com/office/powerpoint/2010/main" val="3940586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graph&#10;&#10;Description automatically generated">
            <a:extLst>
              <a:ext uri="{FF2B5EF4-FFF2-40B4-BE49-F238E27FC236}">
                <a16:creationId xmlns:a16="http://schemas.microsoft.com/office/drawing/2014/main" id="{DCAAEE96-F9C0-4354-2207-577609D7FA08}"/>
              </a:ext>
            </a:extLst>
          </p:cNvPr>
          <p:cNvPicPr>
            <a:picLocks noGrp="1" noChangeAspect="1"/>
          </p:cNvPicPr>
          <p:nvPr>
            <p:ph sz="half" idx="1"/>
          </p:nvPr>
        </p:nvPicPr>
        <p:blipFill>
          <a:blip r:embed="rId2"/>
          <a:stretch>
            <a:fillRect/>
          </a:stretch>
        </p:blipFill>
        <p:spPr>
          <a:xfrm>
            <a:off x="0" y="0"/>
            <a:ext cx="12192000" cy="3428999"/>
          </a:xfrm>
        </p:spPr>
      </p:pic>
      <p:pic>
        <p:nvPicPr>
          <p:cNvPr id="8" name="Content Placeholder 7" descr="A screenshot of a graph&#10;&#10;Description automatically generated">
            <a:extLst>
              <a:ext uri="{FF2B5EF4-FFF2-40B4-BE49-F238E27FC236}">
                <a16:creationId xmlns:a16="http://schemas.microsoft.com/office/drawing/2014/main" id="{50937D5E-BCB7-2E77-BF1E-19814F3F975E}"/>
              </a:ext>
            </a:extLst>
          </p:cNvPr>
          <p:cNvPicPr>
            <a:picLocks noGrp="1" noChangeAspect="1"/>
          </p:cNvPicPr>
          <p:nvPr>
            <p:ph sz="half" idx="2"/>
          </p:nvPr>
        </p:nvPicPr>
        <p:blipFill>
          <a:blip r:embed="rId3"/>
          <a:stretch>
            <a:fillRect/>
          </a:stretch>
        </p:blipFill>
        <p:spPr>
          <a:xfrm>
            <a:off x="0" y="3428999"/>
            <a:ext cx="12192000" cy="3428999"/>
          </a:xfrm>
        </p:spPr>
      </p:pic>
    </p:spTree>
    <p:extLst>
      <p:ext uri="{BB962C8B-B14F-4D97-AF65-F5344CB8AC3E}">
        <p14:creationId xmlns:p14="http://schemas.microsoft.com/office/powerpoint/2010/main" val="99334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4" name="Picture 2">
            <a:extLst>
              <a:ext uri="{FF2B5EF4-FFF2-40B4-BE49-F238E27FC236}">
                <a16:creationId xmlns:a16="http://schemas.microsoft.com/office/drawing/2014/main" id="{FD3BFD04-77D1-4FB5-A159-35084E2C6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6" name="Group 155">
            <a:extLst>
              <a:ext uri="{FF2B5EF4-FFF2-40B4-BE49-F238E27FC236}">
                <a16:creationId xmlns:a16="http://schemas.microsoft.com/office/drawing/2014/main" id="{30B85FB2-B686-4546-B01D-17A122BA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7" name="Group 156">
              <a:extLst>
                <a:ext uri="{FF2B5EF4-FFF2-40B4-BE49-F238E27FC236}">
                  <a16:creationId xmlns:a16="http://schemas.microsoft.com/office/drawing/2014/main" id="{45CCB97F-DB3B-4939-ABF0-CEDED72496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9" name="Rectangle 5">
                <a:extLst>
                  <a:ext uri="{FF2B5EF4-FFF2-40B4-BE49-F238E27FC236}">
                    <a16:creationId xmlns:a16="http://schemas.microsoft.com/office/drawing/2014/main" id="{9DEDF1F5-B144-4E61-A93B-DF131E62CEF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70" name="Freeform 6">
                <a:extLst>
                  <a:ext uri="{FF2B5EF4-FFF2-40B4-BE49-F238E27FC236}">
                    <a16:creationId xmlns:a16="http://schemas.microsoft.com/office/drawing/2014/main" id="{AB937A00-7D28-489C-BF2D-85C9FE1330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1" name="Freeform 7">
                <a:extLst>
                  <a:ext uri="{FF2B5EF4-FFF2-40B4-BE49-F238E27FC236}">
                    <a16:creationId xmlns:a16="http://schemas.microsoft.com/office/drawing/2014/main" id="{9B6FDA50-4B9D-47D9-8807-59651FD0D3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2" name="Freeform 8">
                <a:extLst>
                  <a:ext uri="{FF2B5EF4-FFF2-40B4-BE49-F238E27FC236}">
                    <a16:creationId xmlns:a16="http://schemas.microsoft.com/office/drawing/2014/main" id="{BFBE3212-C518-48C0-A538-22E13450E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3" name="Freeform 9">
                <a:extLst>
                  <a:ext uri="{FF2B5EF4-FFF2-40B4-BE49-F238E27FC236}">
                    <a16:creationId xmlns:a16="http://schemas.microsoft.com/office/drawing/2014/main" id="{DB66EBCA-80AB-4133-A201-9F8134577F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4" name="Freeform 10">
                <a:extLst>
                  <a:ext uri="{FF2B5EF4-FFF2-40B4-BE49-F238E27FC236}">
                    <a16:creationId xmlns:a16="http://schemas.microsoft.com/office/drawing/2014/main" id="{BE2107C9-8602-4900-B4B4-D13611B68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5" name="Freeform 11">
                <a:extLst>
                  <a:ext uri="{FF2B5EF4-FFF2-40B4-BE49-F238E27FC236}">
                    <a16:creationId xmlns:a16="http://schemas.microsoft.com/office/drawing/2014/main" id="{24B5E7BF-E3D5-41ED-908A-569FA6DE4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6" name="Freeform 12">
                <a:extLst>
                  <a:ext uri="{FF2B5EF4-FFF2-40B4-BE49-F238E27FC236}">
                    <a16:creationId xmlns:a16="http://schemas.microsoft.com/office/drawing/2014/main" id="{D270C773-B463-4311-BB4C-DC4C44FDAA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7" name="Freeform 13">
                <a:extLst>
                  <a:ext uri="{FF2B5EF4-FFF2-40B4-BE49-F238E27FC236}">
                    <a16:creationId xmlns:a16="http://schemas.microsoft.com/office/drawing/2014/main" id="{6BC18564-A239-4C4B-B7D5-4A3769CE3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8" name="Freeform 14">
                <a:extLst>
                  <a:ext uri="{FF2B5EF4-FFF2-40B4-BE49-F238E27FC236}">
                    <a16:creationId xmlns:a16="http://schemas.microsoft.com/office/drawing/2014/main" id="{3D9A7A0F-04F5-4EF6-B884-50AE0610F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9" name="Freeform 15">
                <a:extLst>
                  <a:ext uri="{FF2B5EF4-FFF2-40B4-BE49-F238E27FC236}">
                    <a16:creationId xmlns:a16="http://schemas.microsoft.com/office/drawing/2014/main" id="{7E0D4876-341D-4983-815A-4AEDD46F6F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0" name="Line 16">
                <a:extLst>
                  <a:ext uri="{FF2B5EF4-FFF2-40B4-BE49-F238E27FC236}">
                    <a16:creationId xmlns:a16="http://schemas.microsoft.com/office/drawing/2014/main" id="{5BEF60E7-344C-49D0-8748-3A3A37BD3F4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81" name="Freeform 17">
                <a:extLst>
                  <a:ext uri="{FF2B5EF4-FFF2-40B4-BE49-F238E27FC236}">
                    <a16:creationId xmlns:a16="http://schemas.microsoft.com/office/drawing/2014/main" id="{FB606D79-EB93-49B4-9387-4302CC9F3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2" name="Freeform 18">
                <a:extLst>
                  <a:ext uri="{FF2B5EF4-FFF2-40B4-BE49-F238E27FC236}">
                    <a16:creationId xmlns:a16="http://schemas.microsoft.com/office/drawing/2014/main" id="{BF49C646-5DA1-4717-B05F-99AB8E04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3" name="Freeform 19">
                <a:extLst>
                  <a:ext uri="{FF2B5EF4-FFF2-40B4-BE49-F238E27FC236}">
                    <a16:creationId xmlns:a16="http://schemas.microsoft.com/office/drawing/2014/main" id="{ADE02A67-7AE8-4FC3-B101-230871F1D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4" name="Freeform 20">
                <a:extLst>
                  <a:ext uri="{FF2B5EF4-FFF2-40B4-BE49-F238E27FC236}">
                    <a16:creationId xmlns:a16="http://schemas.microsoft.com/office/drawing/2014/main" id="{72BAD5DE-952F-4D28-96DE-61ECA1FFE2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5" name="Rectangle 21">
                <a:extLst>
                  <a:ext uri="{FF2B5EF4-FFF2-40B4-BE49-F238E27FC236}">
                    <a16:creationId xmlns:a16="http://schemas.microsoft.com/office/drawing/2014/main" id="{51BB8E4C-85FF-4480-A425-F9C672FCD7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86" name="Freeform 22">
                <a:extLst>
                  <a:ext uri="{FF2B5EF4-FFF2-40B4-BE49-F238E27FC236}">
                    <a16:creationId xmlns:a16="http://schemas.microsoft.com/office/drawing/2014/main" id="{3E649AA8-8534-4C24-BA83-9C0F4D9C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7" name="Freeform 23">
                <a:extLst>
                  <a:ext uri="{FF2B5EF4-FFF2-40B4-BE49-F238E27FC236}">
                    <a16:creationId xmlns:a16="http://schemas.microsoft.com/office/drawing/2014/main" id="{3A3C2D0A-7FF6-4F97-99B9-973E5E838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8" name="Freeform 24">
                <a:extLst>
                  <a:ext uri="{FF2B5EF4-FFF2-40B4-BE49-F238E27FC236}">
                    <a16:creationId xmlns:a16="http://schemas.microsoft.com/office/drawing/2014/main" id="{1D33A404-96DB-40D1-A361-5C09D2FF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9" name="Freeform 25">
                <a:extLst>
                  <a:ext uri="{FF2B5EF4-FFF2-40B4-BE49-F238E27FC236}">
                    <a16:creationId xmlns:a16="http://schemas.microsoft.com/office/drawing/2014/main" id="{B67A8029-EDD8-46B3-A24F-3484B84AD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0" name="Freeform 26">
                <a:extLst>
                  <a:ext uri="{FF2B5EF4-FFF2-40B4-BE49-F238E27FC236}">
                    <a16:creationId xmlns:a16="http://schemas.microsoft.com/office/drawing/2014/main" id="{2C111128-EAC0-4125-BEAF-48D4861BE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1" name="Freeform 27">
                <a:extLst>
                  <a:ext uri="{FF2B5EF4-FFF2-40B4-BE49-F238E27FC236}">
                    <a16:creationId xmlns:a16="http://schemas.microsoft.com/office/drawing/2014/main" id="{90EF503E-0E60-484F-8786-498B52448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2" name="Freeform 28">
                <a:extLst>
                  <a:ext uri="{FF2B5EF4-FFF2-40B4-BE49-F238E27FC236}">
                    <a16:creationId xmlns:a16="http://schemas.microsoft.com/office/drawing/2014/main" id="{BAEB64C1-8AA2-4861-8AFD-01864EF23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3" name="Freeform 29">
                <a:extLst>
                  <a:ext uri="{FF2B5EF4-FFF2-40B4-BE49-F238E27FC236}">
                    <a16:creationId xmlns:a16="http://schemas.microsoft.com/office/drawing/2014/main" id="{7B868A5A-03B3-474C-AB72-31AB04835E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4" name="Freeform 30">
                <a:extLst>
                  <a:ext uri="{FF2B5EF4-FFF2-40B4-BE49-F238E27FC236}">
                    <a16:creationId xmlns:a16="http://schemas.microsoft.com/office/drawing/2014/main" id="{C09ACD48-1E0F-4BCB-9028-0B79C43D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5" name="Freeform 31">
                <a:extLst>
                  <a:ext uri="{FF2B5EF4-FFF2-40B4-BE49-F238E27FC236}">
                    <a16:creationId xmlns:a16="http://schemas.microsoft.com/office/drawing/2014/main" id="{B5D4FF3D-341E-4DFE-B4CD-9916246F59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8" name="Group 157">
              <a:extLst>
                <a:ext uri="{FF2B5EF4-FFF2-40B4-BE49-F238E27FC236}">
                  <a16:creationId xmlns:a16="http://schemas.microsoft.com/office/drawing/2014/main" id="{3E7B0719-8F32-457D-83EB-E0A00622B4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9" name="Freeform 32">
                <a:extLst>
                  <a:ext uri="{FF2B5EF4-FFF2-40B4-BE49-F238E27FC236}">
                    <a16:creationId xmlns:a16="http://schemas.microsoft.com/office/drawing/2014/main" id="{E056FF60-EFE3-4685-95A1-AEDB7F562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33">
                <a:extLst>
                  <a:ext uri="{FF2B5EF4-FFF2-40B4-BE49-F238E27FC236}">
                    <a16:creationId xmlns:a16="http://schemas.microsoft.com/office/drawing/2014/main" id="{5E9EA8FB-5CA0-4030-853C-54B4993049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Freeform 34">
                <a:extLst>
                  <a:ext uri="{FF2B5EF4-FFF2-40B4-BE49-F238E27FC236}">
                    <a16:creationId xmlns:a16="http://schemas.microsoft.com/office/drawing/2014/main" id="{387B387A-44A6-42A0-BACA-71AC19FCA0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2" name="Freeform 35">
                <a:extLst>
                  <a:ext uri="{FF2B5EF4-FFF2-40B4-BE49-F238E27FC236}">
                    <a16:creationId xmlns:a16="http://schemas.microsoft.com/office/drawing/2014/main" id="{4424F11E-20C0-4CFE-BE79-CDE4469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3" name="Freeform 36">
                <a:extLst>
                  <a:ext uri="{FF2B5EF4-FFF2-40B4-BE49-F238E27FC236}">
                    <a16:creationId xmlns:a16="http://schemas.microsoft.com/office/drawing/2014/main" id="{7BEDF974-EB25-4769-BDD6-F16430FF2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4" name="Freeform 37">
                <a:extLst>
                  <a:ext uri="{FF2B5EF4-FFF2-40B4-BE49-F238E27FC236}">
                    <a16:creationId xmlns:a16="http://schemas.microsoft.com/office/drawing/2014/main" id="{7AD36026-D842-4FF4-905B-CEA8481F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38">
                <a:extLst>
                  <a:ext uri="{FF2B5EF4-FFF2-40B4-BE49-F238E27FC236}">
                    <a16:creationId xmlns:a16="http://schemas.microsoft.com/office/drawing/2014/main" id="{5EBAAB58-B39B-410E-97BA-4D33B0A9C0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Freeform 39">
                <a:extLst>
                  <a:ext uri="{FF2B5EF4-FFF2-40B4-BE49-F238E27FC236}">
                    <a16:creationId xmlns:a16="http://schemas.microsoft.com/office/drawing/2014/main" id="{57F900A9-A201-4C4D-9229-14F784AEC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7" name="Freeform 40">
                <a:extLst>
                  <a:ext uri="{FF2B5EF4-FFF2-40B4-BE49-F238E27FC236}">
                    <a16:creationId xmlns:a16="http://schemas.microsoft.com/office/drawing/2014/main" id="{EFF4B280-5D63-4917-8757-8088E70BA2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8" name="Rectangle 41">
                <a:extLst>
                  <a:ext uri="{FF2B5EF4-FFF2-40B4-BE49-F238E27FC236}">
                    <a16:creationId xmlns:a16="http://schemas.microsoft.com/office/drawing/2014/main" id="{9CD67EA3-2BB1-4AE4-AFF9-BE18B6161B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p:nvSpPr>
          <p:cNvPr id="2" name="Title 1">
            <a:extLst>
              <a:ext uri="{FF2B5EF4-FFF2-40B4-BE49-F238E27FC236}">
                <a16:creationId xmlns:a16="http://schemas.microsoft.com/office/drawing/2014/main" id="{1DCC1106-5A1E-9DFB-EB26-60228456B3EA}"/>
              </a:ext>
            </a:extLst>
          </p:cNvPr>
          <p:cNvSpPr>
            <a:spLocks noGrp="1"/>
          </p:cNvSpPr>
          <p:nvPr>
            <p:ph type="title"/>
          </p:nvPr>
        </p:nvSpPr>
        <p:spPr>
          <a:xfrm>
            <a:off x="6569957" y="618518"/>
            <a:ext cx="4747088" cy="1478570"/>
          </a:xfrm>
        </p:spPr>
        <p:txBody>
          <a:bodyPr vert="horz" lIns="91440" tIns="45720" rIns="91440" bIns="45720" rtlCol="0" anchor="ctr">
            <a:normAutofit/>
          </a:bodyPr>
          <a:lstStyle/>
          <a:p>
            <a:endParaRPr lang="en-US"/>
          </a:p>
        </p:txBody>
      </p:sp>
      <p:sp>
        <p:nvSpPr>
          <p:cNvPr id="197"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graph&#10;&#10;Description automatically generated">
            <a:extLst>
              <a:ext uri="{FF2B5EF4-FFF2-40B4-BE49-F238E27FC236}">
                <a16:creationId xmlns:a16="http://schemas.microsoft.com/office/drawing/2014/main" id="{0C3B99A7-F2DB-2314-8AC0-A6D03F818191}"/>
              </a:ext>
            </a:extLst>
          </p:cNvPr>
          <p:cNvPicPr>
            <a:picLocks noChangeAspect="1"/>
          </p:cNvPicPr>
          <p:nvPr/>
        </p:nvPicPr>
        <p:blipFill>
          <a:blip r:embed="rId4"/>
          <a:stretch>
            <a:fillRect/>
          </a:stretch>
        </p:blipFill>
        <p:spPr>
          <a:xfrm>
            <a:off x="-52388" y="-46319"/>
            <a:ext cx="12206288" cy="3159406"/>
          </a:xfrm>
          <a:prstGeom prst="rect">
            <a:avLst/>
          </a:prstGeom>
        </p:spPr>
      </p:pic>
      <p:pic>
        <p:nvPicPr>
          <p:cNvPr id="6" name="Content Placeholder 5" descr="A screenshot of a graph&#10;&#10;Description automatically generated">
            <a:extLst>
              <a:ext uri="{FF2B5EF4-FFF2-40B4-BE49-F238E27FC236}">
                <a16:creationId xmlns:a16="http://schemas.microsoft.com/office/drawing/2014/main" id="{6029B1E8-6000-5CA2-87E9-80639E8FE4B4}"/>
              </a:ext>
            </a:extLst>
          </p:cNvPr>
          <p:cNvPicPr>
            <a:picLocks noGrp="1" noChangeAspect="1"/>
          </p:cNvPicPr>
          <p:nvPr>
            <p:ph sz="half" idx="1"/>
          </p:nvPr>
        </p:nvPicPr>
        <p:blipFill>
          <a:blip r:embed="rId5"/>
          <a:stretch>
            <a:fillRect/>
          </a:stretch>
        </p:blipFill>
        <p:spPr>
          <a:xfrm>
            <a:off x="-26988" y="3113087"/>
            <a:ext cx="12218988" cy="3744913"/>
          </a:xfrm>
          <a:prstGeom prst="rect">
            <a:avLst/>
          </a:prstGeom>
        </p:spPr>
      </p:pic>
    </p:spTree>
    <p:extLst>
      <p:ext uri="{BB962C8B-B14F-4D97-AF65-F5344CB8AC3E}">
        <p14:creationId xmlns:p14="http://schemas.microsoft.com/office/powerpoint/2010/main" val="144210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3D1B3A48-F689-E26B-540D-C12B094088FC}"/>
              </a:ext>
            </a:extLst>
          </p:cNvPr>
          <p:cNvPicPr>
            <a:picLocks noGrp="1" noChangeAspect="1"/>
          </p:cNvPicPr>
          <p:nvPr>
            <p:ph sz="half" idx="1"/>
          </p:nvPr>
        </p:nvPicPr>
        <p:blipFill>
          <a:blip r:embed="rId2"/>
          <a:stretch>
            <a:fillRect/>
          </a:stretch>
        </p:blipFill>
        <p:spPr>
          <a:xfrm>
            <a:off x="0" y="0"/>
            <a:ext cx="12191999" cy="3429000"/>
          </a:xfrm>
        </p:spPr>
      </p:pic>
      <p:pic>
        <p:nvPicPr>
          <p:cNvPr id="8" name="Content Placeholder 7" descr="A screenshot of a computer&#10;&#10;Description automatically generated">
            <a:extLst>
              <a:ext uri="{FF2B5EF4-FFF2-40B4-BE49-F238E27FC236}">
                <a16:creationId xmlns:a16="http://schemas.microsoft.com/office/drawing/2014/main" id="{5B63FB94-B7B2-81AE-26ED-59F877CC419A}"/>
              </a:ext>
            </a:extLst>
          </p:cNvPr>
          <p:cNvPicPr>
            <a:picLocks noGrp="1" noChangeAspect="1"/>
          </p:cNvPicPr>
          <p:nvPr>
            <p:ph sz="half" idx="2"/>
          </p:nvPr>
        </p:nvPicPr>
        <p:blipFill>
          <a:blip r:embed="rId3"/>
          <a:stretch>
            <a:fillRect/>
          </a:stretch>
        </p:blipFill>
        <p:spPr>
          <a:xfrm>
            <a:off x="0" y="3429000"/>
            <a:ext cx="12192000" cy="3429000"/>
          </a:xfrm>
        </p:spPr>
      </p:pic>
    </p:spTree>
    <p:extLst>
      <p:ext uri="{BB962C8B-B14F-4D97-AF65-F5344CB8AC3E}">
        <p14:creationId xmlns:p14="http://schemas.microsoft.com/office/powerpoint/2010/main" val="372084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E9B4-FE30-7D03-D8E3-A0397FB0C575}"/>
              </a:ext>
            </a:extLst>
          </p:cNvPr>
          <p:cNvSpPr>
            <a:spLocks noGrp="1"/>
          </p:cNvSpPr>
          <p:nvPr>
            <p:ph type="title"/>
          </p:nvPr>
        </p:nvSpPr>
        <p:spPr>
          <a:xfrm>
            <a:off x="0" y="-314325"/>
            <a:ext cx="10790236" cy="1743869"/>
          </a:xfrm>
        </p:spPr>
        <p:txBody>
          <a:bodyPr>
            <a:normAutofit/>
          </a:bodyPr>
          <a:lstStyle/>
          <a:p>
            <a:r>
              <a:rPr lang="en-US" sz="3200" dirty="0">
                <a:solidFill>
                  <a:schemeClr val="bg1"/>
                </a:solidFill>
              </a:rPr>
              <a:t>Seaborn plot</a:t>
            </a:r>
          </a:p>
        </p:txBody>
      </p:sp>
      <p:pic>
        <p:nvPicPr>
          <p:cNvPr id="9" name="Content Placeholder 8" descr="A screenshot of a computer&#10;&#10;Description automatically generated">
            <a:extLst>
              <a:ext uri="{FF2B5EF4-FFF2-40B4-BE49-F238E27FC236}">
                <a16:creationId xmlns:a16="http://schemas.microsoft.com/office/drawing/2014/main" id="{5899A1F3-C7DF-D2DA-7660-CD0E0A9B0E65}"/>
              </a:ext>
            </a:extLst>
          </p:cNvPr>
          <p:cNvPicPr>
            <a:picLocks noGrp="1" noChangeAspect="1"/>
          </p:cNvPicPr>
          <p:nvPr>
            <p:ph idx="1"/>
          </p:nvPr>
        </p:nvPicPr>
        <p:blipFill>
          <a:blip r:embed="rId2"/>
          <a:stretch>
            <a:fillRect/>
          </a:stretch>
        </p:blipFill>
        <p:spPr>
          <a:xfrm>
            <a:off x="0" y="800100"/>
            <a:ext cx="12192000" cy="6057900"/>
          </a:xfrm>
        </p:spPr>
      </p:pic>
    </p:spTree>
    <p:extLst>
      <p:ext uri="{BB962C8B-B14F-4D97-AF65-F5344CB8AC3E}">
        <p14:creationId xmlns:p14="http://schemas.microsoft.com/office/powerpoint/2010/main" val="1766764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FC65-E58C-CD07-964E-552993C3EA8D}"/>
              </a:ext>
            </a:extLst>
          </p:cNvPr>
          <p:cNvSpPr>
            <a:spLocks noGrp="1"/>
          </p:cNvSpPr>
          <p:nvPr>
            <p:ph type="title"/>
          </p:nvPr>
        </p:nvSpPr>
        <p:spPr/>
        <p:txBody>
          <a:bodyPr/>
          <a:lstStyle/>
          <a:p>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04C6D504-74A1-EDD3-C708-2DEC05E2BEDF}"/>
              </a:ext>
            </a:extLst>
          </p:cNvPr>
          <p:cNvPicPr>
            <a:picLocks noGrp="1" noChangeAspect="1"/>
          </p:cNvPicPr>
          <p:nvPr>
            <p:ph sz="half" idx="1"/>
          </p:nvPr>
        </p:nvPicPr>
        <p:blipFill>
          <a:blip r:embed="rId2"/>
          <a:stretch>
            <a:fillRect/>
          </a:stretch>
        </p:blipFill>
        <p:spPr>
          <a:xfrm>
            <a:off x="0" y="-1"/>
            <a:ext cx="12191999" cy="3586163"/>
          </a:xfrm>
        </p:spPr>
      </p:pic>
      <p:pic>
        <p:nvPicPr>
          <p:cNvPr id="8" name="Content Placeholder 7" descr="A screenshot of a graph&#10;&#10;Description automatically generated">
            <a:extLst>
              <a:ext uri="{FF2B5EF4-FFF2-40B4-BE49-F238E27FC236}">
                <a16:creationId xmlns:a16="http://schemas.microsoft.com/office/drawing/2014/main" id="{9035444B-D390-6180-EBFA-A8531193326B}"/>
              </a:ext>
            </a:extLst>
          </p:cNvPr>
          <p:cNvPicPr>
            <a:picLocks noGrp="1" noChangeAspect="1"/>
          </p:cNvPicPr>
          <p:nvPr>
            <p:ph sz="half" idx="2"/>
          </p:nvPr>
        </p:nvPicPr>
        <p:blipFill>
          <a:blip r:embed="rId3"/>
          <a:stretch>
            <a:fillRect/>
          </a:stretch>
        </p:blipFill>
        <p:spPr>
          <a:xfrm>
            <a:off x="0" y="3586162"/>
            <a:ext cx="12191999" cy="3271838"/>
          </a:xfrm>
        </p:spPr>
      </p:pic>
    </p:spTree>
    <p:extLst>
      <p:ext uri="{BB962C8B-B14F-4D97-AF65-F5344CB8AC3E}">
        <p14:creationId xmlns:p14="http://schemas.microsoft.com/office/powerpoint/2010/main" val="114581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Digital financial graph">
            <a:extLst>
              <a:ext uri="{FF2B5EF4-FFF2-40B4-BE49-F238E27FC236}">
                <a16:creationId xmlns:a16="http://schemas.microsoft.com/office/drawing/2014/main" id="{1D6DF3B8-0206-4291-B3A6-4EB5F3F927F6}"/>
              </a:ext>
            </a:extLst>
          </p:cNvPr>
          <p:cNvPicPr>
            <a:picLocks noChangeAspect="1"/>
          </p:cNvPicPr>
          <p:nvPr/>
        </p:nvPicPr>
        <p:blipFill>
          <a:blip r:embed="rId4"/>
          <a:srcRect l="32620" r="17334"/>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1C429F48-A7AF-105C-34A9-FC759CAA36A7}"/>
              </a:ext>
            </a:extLst>
          </p:cNvPr>
          <p:cNvSpPr>
            <a:spLocks noGrp="1"/>
          </p:cNvSpPr>
          <p:nvPr>
            <p:ph idx="1"/>
          </p:nvPr>
        </p:nvSpPr>
        <p:spPr>
          <a:xfrm>
            <a:off x="6448425" y="2249487"/>
            <a:ext cx="4598986" cy="3541714"/>
          </a:xfrm>
        </p:spPr>
        <p:txBody>
          <a:bodyPr>
            <a:normAutofit/>
          </a:bodyPr>
          <a:lstStyle/>
          <a:p>
            <a:pPr>
              <a:lnSpc>
                <a:spcPct val="110000"/>
              </a:lnSpc>
              <a:buFont typeface="+mj-lt"/>
              <a:buAutoNum type="arabicPeriod"/>
            </a:pPr>
            <a:r>
              <a:rPr lang="en-IN" sz="1300" b="0" i="0" u="none" strike="noStrike" dirty="0">
                <a:effectLst/>
                <a:latin typeface="Lato" panose="020F0502020204030204" pitchFamily="34" charset="0"/>
              </a:rPr>
              <a:t>Abstract</a:t>
            </a:r>
          </a:p>
          <a:p>
            <a:pPr>
              <a:lnSpc>
                <a:spcPct val="110000"/>
              </a:lnSpc>
              <a:buFont typeface="+mj-lt"/>
              <a:buAutoNum type="arabicPeriod"/>
            </a:pPr>
            <a:r>
              <a:rPr lang="en-IN" sz="1300" b="0" i="0" u="none" strike="noStrike" dirty="0">
                <a:effectLst/>
                <a:latin typeface="Lato" panose="020F0502020204030204" pitchFamily="34" charset="0"/>
              </a:rPr>
              <a:t>Introduction</a:t>
            </a:r>
          </a:p>
          <a:p>
            <a:pPr>
              <a:lnSpc>
                <a:spcPct val="110000"/>
              </a:lnSpc>
              <a:buFont typeface="+mj-lt"/>
              <a:buAutoNum type="arabicPeriod"/>
            </a:pPr>
            <a:r>
              <a:rPr lang="en-IN" sz="1300" b="0" i="0" u="none" strike="noStrike" dirty="0">
                <a:effectLst/>
                <a:latin typeface="Lato" panose="020F0502020204030204" pitchFamily="34" charset="0"/>
              </a:rPr>
              <a:t>Dataset</a:t>
            </a:r>
          </a:p>
          <a:p>
            <a:pPr>
              <a:lnSpc>
                <a:spcPct val="110000"/>
              </a:lnSpc>
              <a:buFont typeface="+mj-lt"/>
              <a:buAutoNum type="arabicPeriod"/>
            </a:pPr>
            <a:r>
              <a:rPr lang="en-IN" sz="1300" b="0" i="0" u="none" strike="noStrike" dirty="0">
                <a:effectLst/>
                <a:latin typeface="Lato" panose="020F0502020204030204" pitchFamily="34" charset="0"/>
              </a:rPr>
              <a:t>Exploratory Data Analysis/Preprocessing</a:t>
            </a:r>
          </a:p>
          <a:p>
            <a:pPr>
              <a:lnSpc>
                <a:spcPct val="110000"/>
              </a:lnSpc>
              <a:buFont typeface="+mj-lt"/>
              <a:buAutoNum type="arabicPeriod"/>
            </a:pPr>
            <a:r>
              <a:rPr lang="en-IN" sz="1300" b="0" i="0" u="none" strike="noStrike" dirty="0">
                <a:effectLst/>
                <a:latin typeface="Lato" panose="020F0502020204030204" pitchFamily="34" charset="0"/>
              </a:rPr>
              <a:t>Feature Engineering</a:t>
            </a:r>
          </a:p>
          <a:p>
            <a:pPr>
              <a:lnSpc>
                <a:spcPct val="110000"/>
              </a:lnSpc>
              <a:buFont typeface="+mj-lt"/>
              <a:buAutoNum type="arabicPeriod"/>
            </a:pPr>
            <a:r>
              <a:rPr lang="en-IN" sz="1300" b="0" i="0" u="none" strike="noStrike" dirty="0">
                <a:effectLst/>
                <a:latin typeface="Lato" panose="020F0502020204030204" pitchFamily="34" charset="0"/>
              </a:rPr>
              <a:t>Visualization</a:t>
            </a:r>
          </a:p>
          <a:p>
            <a:pPr>
              <a:lnSpc>
                <a:spcPct val="110000"/>
              </a:lnSpc>
              <a:buFont typeface="+mj-lt"/>
              <a:buAutoNum type="arabicPeriod"/>
            </a:pPr>
            <a:r>
              <a:rPr lang="en-IN" sz="1300" b="0" i="0" u="none" strike="noStrike" dirty="0">
                <a:effectLst/>
                <a:latin typeface="Lato" panose="020F0502020204030204" pitchFamily="34" charset="0"/>
              </a:rPr>
              <a:t>Results</a:t>
            </a:r>
          </a:p>
          <a:p>
            <a:pPr>
              <a:lnSpc>
                <a:spcPct val="110000"/>
              </a:lnSpc>
              <a:buFont typeface="+mj-lt"/>
              <a:buAutoNum type="arabicPeriod"/>
            </a:pPr>
            <a:r>
              <a:rPr lang="en-IN" sz="1300" b="0" i="0" u="none" strike="noStrike" dirty="0">
                <a:effectLst/>
                <a:latin typeface="Lato" panose="020F0502020204030204" pitchFamily="34" charset="0"/>
              </a:rPr>
              <a:t>Conclusion</a:t>
            </a:r>
          </a:p>
          <a:p>
            <a:pPr>
              <a:lnSpc>
                <a:spcPct val="110000"/>
              </a:lnSpc>
              <a:buFont typeface="+mj-lt"/>
              <a:buAutoNum type="arabicPeriod"/>
            </a:pPr>
            <a:r>
              <a:rPr lang="en-IN" sz="1300" b="0" i="0" u="none" strike="noStrike" dirty="0">
                <a:effectLst/>
                <a:latin typeface="Lato" panose="020F0502020204030204" pitchFamily="34" charset="0"/>
              </a:rPr>
              <a:t>References</a:t>
            </a:r>
          </a:p>
          <a:p>
            <a:pPr>
              <a:lnSpc>
                <a:spcPct val="110000"/>
              </a:lnSpc>
              <a:buFont typeface="+mj-lt"/>
              <a:buAutoNum type="arabicPeriod"/>
            </a:pPr>
            <a:r>
              <a:rPr lang="en-IN" sz="1300" b="0" i="0" u="none" strike="noStrike" dirty="0">
                <a:effectLst/>
                <a:latin typeface="Lato" panose="020F0502020204030204" pitchFamily="34" charset="0"/>
              </a:rPr>
              <a:t>GitHub Repository for Code(optional)</a:t>
            </a:r>
          </a:p>
          <a:p>
            <a:pPr>
              <a:lnSpc>
                <a:spcPct val="110000"/>
              </a:lnSpc>
            </a:pPr>
            <a:endParaRPr lang="en-US" sz="1300" dirty="0"/>
          </a:p>
        </p:txBody>
      </p:sp>
    </p:spTree>
    <p:extLst>
      <p:ext uri="{BB962C8B-B14F-4D97-AF65-F5344CB8AC3E}">
        <p14:creationId xmlns:p14="http://schemas.microsoft.com/office/powerpoint/2010/main" val="164291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1C6203B-36A3-904A-8F29-790BE97DF493}"/>
              </a:ext>
            </a:extLst>
          </p:cNvPr>
          <p:cNvSpPr>
            <a:spLocks noGrp="1"/>
          </p:cNvSpPr>
          <p:nvPr>
            <p:ph type="title"/>
          </p:nvPr>
        </p:nvSpPr>
        <p:spPr/>
        <p:txBody>
          <a:bodyPr/>
          <a:lstStyle/>
          <a:p>
            <a:endParaRPr lang="en-US" dirty="0"/>
          </a:p>
        </p:txBody>
      </p:sp>
      <p:pic>
        <p:nvPicPr>
          <p:cNvPr id="12" name="Content Placeholder 11" descr="A screenshot of a computer&#10;&#10;Description automatically generated">
            <a:extLst>
              <a:ext uri="{FF2B5EF4-FFF2-40B4-BE49-F238E27FC236}">
                <a16:creationId xmlns:a16="http://schemas.microsoft.com/office/drawing/2014/main" id="{FF3C6F3D-F46E-F0B6-C8AB-61C6B1EAEA52}"/>
              </a:ext>
            </a:extLst>
          </p:cNvPr>
          <p:cNvPicPr>
            <a:picLocks noGrp="1" noChangeAspect="1"/>
          </p:cNvPicPr>
          <p:nvPr>
            <p:ph sz="half" idx="1"/>
          </p:nvPr>
        </p:nvPicPr>
        <p:blipFill>
          <a:blip r:embed="rId2"/>
          <a:stretch>
            <a:fillRect/>
          </a:stretch>
        </p:blipFill>
        <p:spPr>
          <a:xfrm>
            <a:off x="1" y="0"/>
            <a:ext cx="12192000" cy="2097088"/>
          </a:xfrm>
        </p:spPr>
      </p:pic>
      <p:pic>
        <p:nvPicPr>
          <p:cNvPr id="14" name="Content Placeholder 13" descr="A screenshot of a graph&#10;&#10;Description automatically generated">
            <a:extLst>
              <a:ext uri="{FF2B5EF4-FFF2-40B4-BE49-F238E27FC236}">
                <a16:creationId xmlns:a16="http://schemas.microsoft.com/office/drawing/2014/main" id="{1E7D16B9-825F-0EDA-5AB7-19D84E82086D}"/>
              </a:ext>
            </a:extLst>
          </p:cNvPr>
          <p:cNvPicPr>
            <a:picLocks noGrp="1" noChangeAspect="1"/>
          </p:cNvPicPr>
          <p:nvPr>
            <p:ph sz="half" idx="2"/>
          </p:nvPr>
        </p:nvPicPr>
        <p:blipFill>
          <a:blip r:embed="rId3"/>
          <a:stretch>
            <a:fillRect/>
          </a:stretch>
        </p:blipFill>
        <p:spPr>
          <a:xfrm>
            <a:off x="0" y="2097088"/>
            <a:ext cx="12192000" cy="4760912"/>
          </a:xfrm>
        </p:spPr>
      </p:pic>
    </p:spTree>
    <p:extLst>
      <p:ext uri="{BB962C8B-B14F-4D97-AF65-F5344CB8AC3E}">
        <p14:creationId xmlns:p14="http://schemas.microsoft.com/office/powerpoint/2010/main" val="144545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D99B875C-8503-F64F-9632-F49A32D6CA44}"/>
              </a:ext>
            </a:extLst>
          </p:cNvPr>
          <p:cNvSpPr>
            <a:spLocks noGrp="1"/>
          </p:cNvSpPr>
          <p:nvPr>
            <p:ph type="title"/>
          </p:nvPr>
        </p:nvSpPr>
        <p:spPr>
          <a:xfrm>
            <a:off x="22733" y="1027579"/>
            <a:ext cx="4098227" cy="4736634"/>
          </a:xfrm>
        </p:spPr>
        <p:txBody>
          <a:bodyPr>
            <a:normAutofit/>
          </a:bodyPr>
          <a:lstStyle/>
          <a:p>
            <a:r>
              <a:rPr lang="en-US" dirty="0"/>
              <a:t> heatmap</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F943176-418A-0B4A-B60B-CED5A553D6A8}"/>
              </a:ext>
            </a:extLst>
          </p:cNvPr>
          <p:cNvPicPr>
            <a:picLocks noGrp="1" noChangeAspect="1"/>
          </p:cNvPicPr>
          <p:nvPr>
            <p:ph idx="1"/>
          </p:nvPr>
        </p:nvPicPr>
        <p:blipFill>
          <a:blip r:embed="rId2"/>
          <a:stretch>
            <a:fillRect/>
          </a:stretch>
        </p:blipFill>
        <p:spPr>
          <a:xfrm>
            <a:off x="2349687" y="9524"/>
            <a:ext cx="10074088" cy="6857999"/>
          </a:xfrm>
        </p:spPr>
      </p:pic>
    </p:spTree>
    <p:extLst>
      <p:ext uri="{BB962C8B-B14F-4D97-AF65-F5344CB8AC3E}">
        <p14:creationId xmlns:p14="http://schemas.microsoft.com/office/powerpoint/2010/main" val="81026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 hand holding a piece of wood&#10;&#10;Description automatically generated">
            <a:extLst>
              <a:ext uri="{FF2B5EF4-FFF2-40B4-BE49-F238E27FC236}">
                <a16:creationId xmlns:a16="http://schemas.microsoft.com/office/drawing/2014/main" id="{300F473E-E682-81CC-2DAB-7E079C22D840}"/>
              </a:ext>
            </a:extLst>
          </p:cNvPr>
          <p:cNvPicPr>
            <a:picLocks noChangeAspect="1"/>
          </p:cNvPicPr>
          <p:nvPr/>
        </p:nvPicPr>
        <p:blipFill>
          <a:blip r:embed="rId4">
            <a:alphaModFix/>
            <a:extLst>
              <a:ext uri="{837473B0-CC2E-450A-ABE3-18F120FF3D39}">
                <a1611:picAttrSrcUrl xmlns:a1611="http://schemas.microsoft.com/office/drawing/2016/11/main" r:id="rId5"/>
              </a:ext>
            </a:extLst>
          </a:blip>
          <a:srcRect t="7613" b="8092"/>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CD359342-3EC5-A6FA-2C74-480B29F16B7C}"/>
              </a:ext>
            </a:extLst>
          </p:cNvPr>
          <p:cNvSpPr>
            <a:spLocks noGrp="1"/>
          </p:cNvSpPr>
          <p:nvPr>
            <p:ph type="title"/>
          </p:nvPr>
        </p:nvSpPr>
        <p:spPr>
          <a:xfrm>
            <a:off x="1143001" y="1007533"/>
            <a:ext cx="9905998" cy="1092200"/>
          </a:xfrm>
        </p:spPr>
        <p:txBody>
          <a:bodyPr>
            <a:normAutofit/>
          </a:bodyPr>
          <a:lstStyle/>
          <a:p>
            <a:pPr algn="ctr"/>
            <a:r>
              <a:rPr lang="en-US" dirty="0"/>
              <a:t>conclusion</a:t>
            </a:r>
            <a:endParaRPr lang="en-US"/>
          </a:p>
        </p:txBody>
      </p:sp>
      <p:sp>
        <p:nvSpPr>
          <p:cNvPr id="3" name="Content Placeholder 2">
            <a:extLst>
              <a:ext uri="{FF2B5EF4-FFF2-40B4-BE49-F238E27FC236}">
                <a16:creationId xmlns:a16="http://schemas.microsoft.com/office/drawing/2014/main" id="{35450E8E-CC10-D42C-0F1D-86E1E787EACC}"/>
              </a:ext>
            </a:extLst>
          </p:cNvPr>
          <p:cNvSpPr>
            <a:spLocks noGrp="1"/>
          </p:cNvSpPr>
          <p:nvPr>
            <p:ph idx="1"/>
          </p:nvPr>
        </p:nvSpPr>
        <p:spPr>
          <a:xfrm>
            <a:off x="1143001" y="2252134"/>
            <a:ext cx="9905999" cy="3454399"/>
          </a:xfrm>
        </p:spPr>
        <p:txBody>
          <a:bodyPr anchor="ctr">
            <a:normAutofit/>
          </a:bodyPr>
          <a:lstStyle/>
          <a:p>
            <a:pPr>
              <a:spcAft>
                <a:spcPts val="450"/>
              </a:spcAft>
            </a:pPr>
            <a:r>
              <a:rPr lang="en-IN" sz="2000" b="0" i="0" u="none" strike="noStrike">
                <a:effectLst/>
                <a:latin typeface="Roboto" panose="020F0502020204030204" pitchFamily="34" charset="0"/>
              </a:rPr>
              <a:t>These are some of the quick insights from this exercise:</a:t>
            </a:r>
          </a:p>
          <a:p>
            <a:pPr>
              <a:buFont typeface="+mj-lt"/>
              <a:buAutoNum type="arabicPeriod"/>
            </a:pPr>
            <a:r>
              <a:rPr lang="en-IN" sz="2000" b="0" i="0" u="none" strike="noStrike">
                <a:effectLst/>
                <a:latin typeface="Roboto" panose="020F0502020204030204" pitchFamily="34" charset="0"/>
              </a:rPr>
              <a:t>Electronic check medium are the highest churners</a:t>
            </a:r>
          </a:p>
          <a:p>
            <a:pPr>
              <a:buFont typeface="+mj-lt"/>
              <a:buAutoNum type="arabicPeriod"/>
            </a:pPr>
            <a:r>
              <a:rPr lang="en-IN" sz="2000" b="0" i="0" u="none" strike="noStrike">
                <a:effectLst/>
                <a:latin typeface="Roboto" panose="020F0502020204030204" pitchFamily="34" charset="0"/>
              </a:rPr>
              <a:t>Contract Type - Monthly customers are more likely to churn because of no contract terms, as they are free to go customers.</a:t>
            </a:r>
          </a:p>
          <a:p>
            <a:pPr>
              <a:buFont typeface="+mj-lt"/>
              <a:buAutoNum type="arabicPeriod"/>
            </a:pPr>
            <a:r>
              <a:rPr lang="en-IN" sz="2000" b="0" i="0" u="none" strike="noStrike">
                <a:effectLst/>
                <a:latin typeface="Roboto" panose="020F0502020204030204" pitchFamily="34" charset="0"/>
              </a:rPr>
              <a:t>No Online security, No Tech Support category are high churners</a:t>
            </a:r>
          </a:p>
          <a:p>
            <a:pPr>
              <a:buFont typeface="+mj-lt"/>
              <a:buAutoNum type="arabicPeriod"/>
            </a:pPr>
            <a:r>
              <a:rPr lang="en-IN" sz="2000" b="0" i="0" u="none" strike="noStrike">
                <a:effectLst/>
                <a:latin typeface="Roboto" panose="020F0502020204030204" pitchFamily="34" charset="0"/>
              </a:rPr>
              <a:t>Non senior Citizens are high churners</a:t>
            </a:r>
          </a:p>
          <a:p>
            <a:endParaRPr lang="en-US" sz="2000"/>
          </a:p>
        </p:txBody>
      </p:sp>
    </p:spTree>
    <p:extLst>
      <p:ext uri="{BB962C8B-B14F-4D97-AF65-F5344CB8AC3E}">
        <p14:creationId xmlns:p14="http://schemas.microsoft.com/office/powerpoint/2010/main" val="4178000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3" name="Rectangle 6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Content Placeholder 4" descr="A notebook with a spiral bound page&#10;&#10;Description automatically generated">
            <a:extLst>
              <a:ext uri="{FF2B5EF4-FFF2-40B4-BE49-F238E27FC236}">
                <a16:creationId xmlns:a16="http://schemas.microsoft.com/office/drawing/2014/main" id="{A6288AE0-57E6-B004-4207-BBAD8C1AF18B}"/>
              </a:ext>
            </a:extLst>
          </p:cNvPr>
          <p:cNvPicPr>
            <a:picLocks noChangeAspect="1"/>
          </p:cNvPicPr>
          <p:nvPr/>
        </p:nvPicPr>
        <p:blipFill>
          <a:blip r:embed="rId4">
            <a:alphaModFix/>
            <a:extLst>
              <a:ext uri="{837473B0-CC2E-450A-ABE3-18F120FF3D39}">
                <a1611:picAttrSrcUrl xmlns:a1611="http://schemas.microsoft.com/office/drawing/2016/11/main" r:id="rId5"/>
              </a:ext>
            </a:extLst>
          </a:blip>
          <a:srcRect t="15389"/>
          <a:stretch/>
        </p:blipFill>
        <p:spPr>
          <a:xfrm>
            <a:off x="3611" y="10"/>
            <a:ext cx="12188389" cy="6857990"/>
          </a:xfrm>
          <a:prstGeom prst="rect">
            <a:avLst/>
          </a:prstGeom>
        </p:spPr>
      </p:pic>
      <p:grpSp>
        <p:nvGrpSpPr>
          <p:cNvPr id="66" name="Group 6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67"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8"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89"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90"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91"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69" name="Group 6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82"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83"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84"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85"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86"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87"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70" name="Group 69">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8"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79"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80"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81"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71" name="Group 7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7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7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7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7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F046F60E-248C-F9D3-4A1E-4514680CAA7B}"/>
              </a:ext>
            </a:extLst>
          </p:cNvPr>
          <p:cNvSpPr>
            <a:spLocks noGrp="1"/>
          </p:cNvSpPr>
          <p:nvPr>
            <p:ph type="title"/>
          </p:nvPr>
        </p:nvSpPr>
        <p:spPr>
          <a:xfrm>
            <a:off x="1143001" y="1007533"/>
            <a:ext cx="9905998" cy="1092200"/>
          </a:xfrm>
        </p:spPr>
        <p:txBody>
          <a:bodyPr>
            <a:normAutofit/>
          </a:bodyPr>
          <a:lstStyle/>
          <a:p>
            <a:pPr algn="ctr"/>
            <a:r>
              <a:rPr lang="en-IN" b="0" i="0" u="none" strike="noStrike">
                <a:effectLst/>
                <a:latin typeface="Lato" panose="020F0502020204030204" pitchFamily="34" charset="0"/>
              </a:rPr>
              <a:t>References</a:t>
            </a:r>
            <a:br>
              <a:rPr lang="en-IN" b="0" i="0" u="none" strike="noStrike">
                <a:effectLst/>
                <a:latin typeface="Lato" panose="020F0502020204030204" pitchFamily="34" charset="0"/>
              </a:rPr>
            </a:br>
            <a:endParaRPr lang="en-US"/>
          </a:p>
        </p:txBody>
      </p:sp>
      <p:sp>
        <p:nvSpPr>
          <p:cNvPr id="234" name="Content Placeholder 8">
            <a:extLst>
              <a:ext uri="{FF2B5EF4-FFF2-40B4-BE49-F238E27FC236}">
                <a16:creationId xmlns:a16="http://schemas.microsoft.com/office/drawing/2014/main" id="{F76AC91C-7AE2-49E9-F91F-E3B7F4EA5AEA}"/>
              </a:ext>
            </a:extLst>
          </p:cNvPr>
          <p:cNvSpPr>
            <a:spLocks noGrp="1"/>
          </p:cNvSpPr>
          <p:nvPr>
            <p:ph idx="1"/>
          </p:nvPr>
        </p:nvSpPr>
        <p:spPr>
          <a:xfrm>
            <a:off x="1143001" y="2252134"/>
            <a:ext cx="9905999" cy="3454399"/>
          </a:xfrm>
        </p:spPr>
        <p:txBody>
          <a:bodyPr anchor="ctr">
            <a:normAutofit/>
          </a:bodyPr>
          <a:lstStyle/>
          <a:p>
            <a:r>
              <a:rPr lang="en-IN" sz="2000" b="0" i="0" u="none" strike="noStrike">
                <a:effectLst/>
                <a:latin typeface="Roboto" panose="02000000000000000000" pitchFamily="2" charset="0"/>
              </a:rPr>
              <a:t>Note: There could be many more such insights, so take this as an assignment and try to get more insights :)</a:t>
            </a:r>
          </a:p>
          <a:p>
            <a:r>
              <a:rPr lang="en-IN" sz="2000" b="0" i="0" u="none" strike="noStrike">
                <a:effectLst/>
                <a:latin typeface="Courier New" panose="02070309020205020404" pitchFamily="49" charset="0"/>
              </a:rPr>
              <a:t>telco_data_dummies.to_csv('tel_churn.csv')</a:t>
            </a:r>
          </a:p>
          <a:p>
            <a:endParaRPr lang="en-IN" sz="2000">
              <a:latin typeface="Roboto" panose="02000000000000000000" pitchFamily="2" charset="0"/>
            </a:endParaRPr>
          </a:p>
        </p:txBody>
      </p:sp>
    </p:spTree>
    <p:extLst>
      <p:ext uri="{BB962C8B-B14F-4D97-AF65-F5344CB8AC3E}">
        <p14:creationId xmlns:p14="http://schemas.microsoft.com/office/powerpoint/2010/main" val="141158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8"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0" name="Group 149">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1" name="Group 150">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3"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4"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5"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6"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7"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8"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9"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0"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1"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2"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3"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4"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75"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6"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7"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8"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9"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80"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1"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2"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3"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4"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5"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6"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7"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8"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9"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2" name="Group 151">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4"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1"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2"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7" name="Picture 6" descr="A person touching a screen&#10;&#10;Description automatically generated">
            <a:extLst>
              <a:ext uri="{FF2B5EF4-FFF2-40B4-BE49-F238E27FC236}">
                <a16:creationId xmlns:a16="http://schemas.microsoft.com/office/drawing/2014/main" id="{937C9A22-64CF-AEC4-0627-295186749B20}"/>
              </a:ext>
            </a:extLst>
          </p:cNvPr>
          <p:cNvPicPr>
            <a:picLocks noChangeAspect="1"/>
          </p:cNvPicPr>
          <p:nvPr/>
        </p:nvPicPr>
        <p:blipFill>
          <a:blip r:embed="rId4">
            <a:extLst>
              <a:ext uri="{837473B0-CC2E-450A-ABE3-18F120FF3D39}">
                <a1611:picAttrSrcUrl xmlns:a1611="http://schemas.microsoft.com/office/drawing/2016/11/main" r:id="rId5"/>
              </a:ext>
            </a:extLst>
          </a:blip>
          <a:srcRect l="7556"/>
          <a:stretch/>
        </p:blipFill>
        <p:spPr>
          <a:xfrm>
            <a:off x="20" y="10"/>
            <a:ext cx="12191980" cy="6857990"/>
          </a:xfrm>
          <a:prstGeom prst="rect">
            <a:avLst/>
          </a:prstGeom>
        </p:spPr>
      </p:pic>
    </p:spTree>
    <p:extLst>
      <p:ext uri="{BB962C8B-B14F-4D97-AF65-F5344CB8AC3E}">
        <p14:creationId xmlns:p14="http://schemas.microsoft.com/office/powerpoint/2010/main" val="220590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86150-3901-F073-2300-E0B37DD7BE91}"/>
              </a:ext>
            </a:extLst>
          </p:cNvPr>
          <p:cNvSpPr>
            <a:spLocks noGrp="1"/>
          </p:cNvSpPr>
          <p:nvPr>
            <p:ph type="title"/>
          </p:nvPr>
        </p:nvSpPr>
        <p:spPr>
          <a:xfrm>
            <a:off x="1577445" y="1168078"/>
            <a:ext cx="9048219" cy="1092200"/>
          </a:xfrm>
        </p:spPr>
        <p:txBody>
          <a:bodyPr anchor="ctr">
            <a:normAutofit/>
          </a:bodyPr>
          <a:lstStyle/>
          <a:p>
            <a:pPr algn="ctr"/>
            <a:r>
              <a:rPr lang="en-IN" b="0" i="0" u="none" strike="noStrike">
                <a:solidFill>
                  <a:srgbClr val="FFFFFF"/>
                </a:solidFill>
                <a:effectLst/>
                <a:latin typeface="Lato" panose="020F0502020204030204" pitchFamily="34" charset="0"/>
              </a:rPr>
              <a:t>Abstract</a:t>
            </a:r>
            <a:br>
              <a:rPr lang="en-IN" b="0" i="0" u="none" strike="noStrike">
                <a:solidFill>
                  <a:srgbClr val="FFFFFF"/>
                </a:solidFill>
                <a:effectLst/>
                <a:latin typeface="Lato" panose="020F0502020204030204" pitchFamily="34" charset="0"/>
              </a:rPr>
            </a:br>
            <a:endParaRPr lang="en-US">
              <a:solidFill>
                <a:srgbClr val="FFFFFF"/>
              </a:solidFill>
            </a:endParaRPr>
          </a:p>
        </p:txBody>
      </p:sp>
      <p:sp>
        <p:nvSpPr>
          <p:cNvPr id="3" name="Content Placeholder 2">
            <a:extLst>
              <a:ext uri="{FF2B5EF4-FFF2-40B4-BE49-F238E27FC236}">
                <a16:creationId xmlns:a16="http://schemas.microsoft.com/office/drawing/2014/main" id="{6E00136F-8C8B-57CE-E980-B492817CAC80}"/>
              </a:ext>
            </a:extLst>
          </p:cNvPr>
          <p:cNvSpPr>
            <a:spLocks noGrp="1"/>
          </p:cNvSpPr>
          <p:nvPr>
            <p:ph idx="1"/>
          </p:nvPr>
        </p:nvSpPr>
        <p:spPr>
          <a:xfrm>
            <a:off x="1577446" y="2413001"/>
            <a:ext cx="9048218" cy="3033180"/>
          </a:xfrm>
        </p:spPr>
        <p:txBody>
          <a:bodyPr anchor="ctr">
            <a:normAutofit/>
          </a:bodyPr>
          <a:lstStyle/>
          <a:p>
            <a:pPr>
              <a:lnSpc>
                <a:spcPct val="110000"/>
              </a:lnSpc>
            </a:pPr>
            <a:r>
              <a:rPr lang="en-IN" sz="1700" b="0" i="0" u="none" strike="noStrike">
                <a:solidFill>
                  <a:srgbClr val="FFFFFF"/>
                </a:solidFill>
                <a:effectLst/>
                <a:latin typeface="-webkit-standard"/>
              </a:rPr>
              <a:t>Exploratory Data Analysis (EDA) is a fundamental step in the data science workflow that involves the initial investigation of data to discover patterns, detect anomalies, test hypotheses, and check assumptions through summary statistics and graphical representations. By employing various statistical tools and visualization techniques, EDA enables analysts to understand the underlying structure of the data, identify significant variables, and uncover relationships between them. This process is crucial for guiding subsequent data processing, feature engineering, and model selection in machine learning projects. EDA not only enhances the quality and efficiency of data-driven decision-making but also ensures that the insights derived are robust and reliable. Through systematic exploration, EDA lays the groundwork for building predictive models that accurately reflect the complexities of real-world data.</a:t>
            </a:r>
            <a:endParaRPr lang="en-US" sz="1700">
              <a:solidFill>
                <a:srgbClr val="FFFFFF"/>
              </a:solidFill>
            </a:endParaRPr>
          </a:p>
        </p:txBody>
      </p:sp>
    </p:spTree>
    <p:extLst>
      <p:ext uri="{BB962C8B-B14F-4D97-AF65-F5344CB8AC3E}">
        <p14:creationId xmlns:p14="http://schemas.microsoft.com/office/powerpoint/2010/main" val="30601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C5835-BA1E-ED65-F4B6-9CB5B1349B7F}"/>
              </a:ext>
            </a:extLst>
          </p:cNvPr>
          <p:cNvSpPr>
            <a:spLocks noGrp="1"/>
          </p:cNvSpPr>
          <p:nvPr>
            <p:ph type="title"/>
          </p:nvPr>
        </p:nvSpPr>
        <p:spPr>
          <a:xfrm>
            <a:off x="1141413" y="618518"/>
            <a:ext cx="9905998" cy="1478570"/>
          </a:xfrm>
        </p:spPr>
        <p:txBody>
          <a:bodyPr>
            <a:normAutofit/>
          </a:bodyPr>
          <a:lstStyle/>
          <a:p>
            <a:r>
              <a:rPr lang="en-IN" b="0" i="0" u="none" strike="noStrike">
                <a:effectLst/>
                <a:latin typeface="Lato" panose="020F0502020204030204" pitchFamily="34" charset="0"/>
              </a:rPr>
              <a:t>Introduction</a:t>
            </a:r>
            <a:br>
              <a:rPr lang="en-IN" b="0" i="0" u="none" strike="noStrike">
                <a:effectLst/>
                <a:latin typeface="Lato" panose="020F0502020204030204" pitchFamily="34" charset="0"/>
              </a:rPr>
            </a:br>
            <a:endParaRPr lang="en-US" dirty="0"/>
          </a:p>
        </p:txBody>
      </p:sp>
      <p:graphicFrame>
        <p:nvGraphicFramePr>
          <p:cNvPr id="5" name="Content Placeholder 2">
            <a:extLst>
              <a:ext uri="{FF2B5EF4-FFF2-40B4-BE49-F238E27FC236}">
                <a16:creationId xmlns:a16="http://schemas.microsoft.com/office/drawing/2014/main" id="{55759904-DCDE-171F-E711-33EC2E4BC701}"/>
              </a:ext>
            </a:extLst>
          </p:cNvPr>
          <p:cNvGraphicFramePr>
            <a:graphicFrameLocks noGrp="1"/>
          </p:cNvGraphicFramePr>
          <p:nvPr>
            <p:ph idx="1"/>
            <p:extLst>
              <p:ext uri="{D42A27DB-BD31-4B8C-83A1-F6EECF244321}">
                <p14:modId xmlns:p14="http://schemas.microsoft.com/office/powerpoint/2010/main" val="219074688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72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5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754" name="Group 75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5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75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5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5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75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78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79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810" name="Group 80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11" name="Rectangle 81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6" name="Title 5">
            <a:extLst>
              <a:ext uri="{FF2B5EF4-FFF2-40B4-BE49-F238E27FC236}">
                <a16:creationId xmlns:a16="http://schemas.microsoft.com/office/drawing/2014/main" id="{4DA80AA7-FC68-F836-0EB7-4D4A603E1F05}"/>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sz="4800"/>
              <a:t>Dataset </a:t>
            </a:r>
          </a:p>
        </p:txBody>
      </p:sp>
      <p:pic>
        <p:nvPicPr>
          <p:cNvPr id="143" name="Picture 142" descr="A screenshot of a computer&#10;&#10;Description automatically generated">
            <a:extLst>
              <a:ext uri="{FF2B5EF4-FFF2-40B4-BE49-F238E27FC236}">
                <a16:creationId xmlns:a16="http://schemas.microsoft.com/office/drawing/2014/main" id="{9BF35982-8170-2322-D075-88BE955FA76E}"/>
              </a:ext>
            </a:extLst>
          </p:cNvPr>
          <p:cNvPicPr>
            <a:picLocks noChangeAspect="1"/>
          </p:cNvPicPr>
          <p:nvPr/>
        </p:nvPicPr>
        <p:blipFill>
          <a:blip r:embed="rId4"/>
          <a:srcRect r="18441"/>
          <a:stretch/>
        </p:blipFill>
        <p:spPr>
          <a:xfrm>
            <a:off x="-5597" y="10"/>
            <a:ext cx="7558541" cy="6857990"/>
          </a:xfrm>
          <a:prstGeom prst="rect">
            <a:avLst/>
          </a:prstGeom>
        </p:spPr>
      </p:pic>
      <p:grpSp>
        <p:nvGrpSpPr>
          <p:cNvPr id="814" name="Group 81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1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81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1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1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81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84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85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870" name="Group 86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7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8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7303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3DCF-939A-83E2-92F1-EFDA49D79BE5}"/>
              </a:ext>
            </a:extLst>
          </p:cNvPr>
          <p:cNvSpPr>
            <a:spLocks noGrp="1"/>
          </p:cNvSpPr>
          <p:nvPr>
            <p:ph type="title"/>
          </p:nvPr>
        </p:nvSpPr>
        <p:spPr/>
        <p:txBody>
          <a:bodyPr/>
          <a:lstStyle/>
          <a:p>
            <a:r>
              <a:rPr lang="en-US" sz="3200" dirty="0">
                <a:solidFill>
                  <a:schemeClr val="bg1"/>
                </a:solidFill>
              </a:rPr>
              <a:t>Head of the dataset</a:t>
            </a:r>
            <a:br>
              <a:rPr lang="en-US" dirty="0"/>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719A3CC0-E9F1-F9B6-F00F-B92304D941E7}"/>
              </a:ext>
            </a:extLst>
          </p:cNvPr>
          <p:cNvPicPr>
            <a:picLocks noGrp="1" noChangeAspect="1"/>
          </p:cNvPicPr>
          <p:nvPr>
            <p:ph idx="1"/>
          </p:nvPr>
        </p:nvPicPr>
        <p:blipFill>
          <a:blip r:embed="rId2"/>
          <a:stretch>
            <a:fillRect/>
          </a:stretch>
        </p:blipFill>
        <p:spPr>
          <a:xfrm>
            <a:off x="985837" y="1357313"/>
            <a:ext cx="10587037" cy="5000625"/>
          </a:xfrm>
        </p:spPr>
      </p:pic>
    </p:spTree>
    <p:extLst>
      <p:ext uri="{BB962C8B-B14F-4D97-AF65-F5344CB8AC3E}">
        <p14:creationId xmlns:p14="http://schemas.microsoft.com/office/powerpoint/2010/main" val="156846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7031-95DC-B067-7DB0-C144AD97064E}"/>
              </a:ext>
            </a:extLst>
          </p:cNvPr>
          <p:cNvSpPr>
            <a:spLocks noGrp="1"/>
          </p:cNvSpPr>
          <p:nvPr>
            <p:ph type="title"/>
          </p:nvPr>
        </p:nvSpPr>
        <p:spPr/>
        <p:txBody>
          <a:bodyPr/>
          <a:lstStyle/>
          <a:p>
            <a:r>
              <a:rPr lang="en-US" sz="3200" dirty="0">
                <a:solidFill>
                  <a:schemeClr val="bg1"/>
                </a:solidFill>
              </a:rPr>
              <a:t>Tail of the dataset</a:t>
            </a:r>
            <a:br>
              <a:rPr lang="en-US" dirty="0"/>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9A7EB268-523A-0C34-BFAD-AF2F5A80B4B6}"/>
              </a:ext>
            </a:extLst>
          </p:cNvPr>
          <p:cNvPicPr>
            <a:picLocks noGrp="1" noChangeAspect="1"/>
          </p:cNvPicPr>
          <p:nvPr>
            <p:ph idx="1"/>
          </p:nvPr>
        </p:nvPicPr>
        <p:blipFill>
          <a:blip r:embed="rId2"/>
          <a:stretch>
            <a:fillRect/>
          </a:stretch>
        </p:blipFill>
        <p:spPr>
          <a:xfrm>
            <a:off x="1141412" y="1328738"/>
            <a:ext cx="10417175" cy="4800600"/>
          </a:xfrm>
        </p:spPr>
      </p:pic>
    </p:spTree>
    <p:extLst>
      <p:ext uri="{BB962C8B-B14F-4D97-AF65-F5344CB8AC3E}">
        <p14:creationId xmlns:p14="http://schemas.microsoft.com/office/powerpoint/2010/main" val="315611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45D5-7B83-1276-EF46-25682985A3BD}"/>
              </a:ext>
            </a:extLst>
          </p:cNvPr>
          <p:cNvSpPr>
            <a:spLocks noGrp="1"/>
          </p:cNvSpPr>
          <p:nvPr>
            <p:ph type="title"/>
          </p:nvPr>
        </p:nvSpPr>
        <p:spPr/>
        <p:txBody>
          <a:bodyPr/>
          <a:lstStyle/>
          <a:p>
            <a:r>
              <a:rPr lang="en-US" sz="3200" dirty="0">
                <a:solidFill>
                  <a:schemeClr val="bg1"/>
                </a:solidFill>
              </a:rPr>
              <a:t>Data shape and columns values</a:t>
            </a:r>
            <a:br>
              <a:rPr lang="en-US" dirty="0"/>
            </a:br>
            <a:endParaRPr lang="en-US" dirty="0"/>
          </a:p>
        </p:txBody>
      </p:sp>
      <p:pic>
        <p:nvPicPr>
          <p:cNvPr id="5" name="Content Placeholder 4" descr="A screenshot of a computer program&#10;&#10;Description automatically generated">
            <a:extLst>
              <a:ext uri="{FF2B5EF4-FFF2-40B4-BE49-F238E27FC236}">
                <a16:creationId xmlns:a16="http://schemas.microsoft.com/office/drawing/2014/main" id="{08E7F561-0251-2D6C-FE3B-BB75E69794BD}"/>
              </a:ext>
            </a:extLst>
          </p:cNvPr>
          <p:cNvPicPr>
            <a:picLocks noGrp="1" noChangeAspect="1"/>
          </p:cNvPicPr>
          <p:nvPr>
            <p:ph idx="1"/>
          </p:nvPr>
        </p:nvPicPr>
        <p:blipFill>
          <a:blip r:embed="rId2"/>
          <a:stretch>
            <a:fillRect/>
          </a:stretch>
        </p:blipFill>
        <p:spPr>
          <a:xfrm>
            <a:off x="1141413" y="1400175"/>
            <a:ext cx="10431462" cy="4839307"/>
          </a:xfrm>
        </p:spPr>
      </p:pic>
    </p:spTree>
    <p:extLst>
      <p:ext uri="{BB962C8B-B14F-4D97-AF65-F5344CB8AC3E}">
        <p14:creationId xmlns:p14="http://schemas.microsoft.com/office/powerpoint/2010/main" val="235250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1"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70AB34-1B1E-EEDF-BA4D-308A64E85C7D}"/>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STATISTICS OF NUMERIC VARIABLES</a:t>
            </a:r>
          </a:p>
        </p:txBody>
      </p:sp>
      <p:pic>
        <p:nvPicPr>
          <p:cNvPr id="27" name="Content Placeholder 26" descr="A chalkboard with math formulas and graphs&#10;&#10;Description automatically generated">
            <a:extLst>
              <a:ext uri="{FF2B5EF4-FFF2-40B4-BE49-F238E27FC236}">
                <a16:creationId xmlns:a16="http://schemas.microsoft.com/office/drawing/2014/main" id="{00A5F6E9-6D78-A15B-706A-73E04C5F1EE9}"/>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1464" y="2185988"/>
            <a:ext cx="3435350" cy="4254499"/>
          </a:xfrm>
        </p:spPr>
      </p:pic>
      <p:grpSp>
        <p:nvGrpSpPr>
          <p:cNvPr id="103" name="Group 102">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4"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5"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6"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1"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17" name="Content Placeholder 16" descr="A screenshot of a screen&#10;&#10;Description automatically generated">
            <a:extLst>
              <a:ext uri="{FF2B5EF4-FFF2-40B4-BE49-F238E27FC236}">
                <a16:creationId xmlns:a16="http://schemas.microsoft.com/office/drawing/2014/main" id="{3417C067-B481-DD21-AD4B-2EDBCA8544F5}"/>
              </a:ext>
            </a:extLst>
          </p:cNvPr>
          <p:cNvPicPr>
            <a:picLocks noChangeAspect="1"/>
          </p:cNvPicPr>
          <p:nvPr/>
        </p:nvPicPr>
        <p:blipFill>
          <a:blip r:embed="rId5"/>
          <a:stretch>
            <a:fillRect/>
          </a:stretch>
        </p:blipFill>
        <p:spPr>
          <a:xfrm>
            <a:off x="4711778" y="1433420"/>
            <a:ext cx="6844045" cy="3986655"/>
          </a:xfrm>
          <a:prstGeom prst="rect">
            <a:avLst/>
          </a:prstGeom>
        </p:spPr>
      </p:pic>
    </p:spTree>
    <p:extLst>
      <p:ext uri="{BB962C8B-B14F-4D97-AF65-F5344CB8AC3E}">
        <p14:creationId xmlns:p14="http://schemas.microsoft.com/office/powerpoint/2010/main" val="50704525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5566</TotalTime>
  <Words>526</Words>
  <Application>Microsoft Macintosh PowerPoint</Application>
  <PresentationFormat>Widescreen</PresentationFormat>
  <Paragraphs>44</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-webkit-standard</vt:lpstr>
      <vt:lpstr>Aptos</vt:lpstr>
      <vt:lpstr>Arial</vt:lpstr>
      <vt:lpstr>Courier New</vt:lpstr>
      <vt:lpstr>Helvetica</vt:lpstr>
      <vt:lpstr>Lato</vt:lpstr>
      <vt:lpstr>Roboto</vt:lpstr>
      <vt:lpstr>Tw Cen MT</vt:lpstr>
      <vt:lpstr>Circuit</vt:lpstr>
      <vt:lpstr>Introduction to Data Science </vt:lpstr>
      <vt:lpstr>PowerPoint Presentation</vt:lpstr>
      <vt:lpstr>Abstract </vt:lpstr>
      <vt:lpstr>Introduction </vt:lpstr>
      <vt:lpstr>Dataset </vt:lpstr>
      <vt:lpstr>Head of the dataset </vt:lpstr>
      <vt:lpstr>Tail of the dataset </vt:lpstr>
      <vt:lpstr>Data shape and columns values </vt:lpstr>
      <vt:lpstr>STATISTICS OF NUMERIC VARIABLES</vt:lpstr>
      <vt:lpstr>Checking missing values</vt:lpstr>
      <vt:lpstr>Checking null values </vt:lpstr>
      <vt:lpstr>PowerPoint Presentation</vt:lpstr>
      <vt:lpstr>PowerPoint Presentation</vt:lpstr>
      <vt:lpstr>PowerPoint Presentation</vt:lpstr>
      <vt:lpstr>PowerPoint Presentation</vt:lpstr>
      <vt:lpstr>PowerPoint Presentation</vt:lpstr>
      <vt:lpstr>PowerPoint Presentation</vt:lpstr>
      <vt:lpstr>Seaborn plot</vt:lpstr>
      <vt:lpstr>PowerPoint Presentation</vt:lpstr>
      <vt:lpstr>PowerPoint Presentation</vt:lpstr>
      <vt:lpstr> heatmap</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Sachin Jana</dc:creator>
  <cp:lastModifiedBy>Sachin Jana</cp:lastModifiedBy>
  <cp:revision>2</cp:revision>
  <dcterms:created xsi:type="dcterms:W3CDTF">2024-11-09T15:34:27Z</dcterms:created>
  <dcterms:modified xsi:type="dcterms:W3CDTF">2024-11-14T21:19:52Z</dcterms:modified>
</cp:coreProperties>
</file>